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2" r:id="rId6"/>
    <p:sldId id="263" r:id="rId7"/>
    <p:sldId id="264" r:id="rId8"/>
    <p:sldId id="265" r:id="rId9"/>
    <p:sldId id="266" r:id="rId10"/>
    <p:sldId id="267"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 David" initials="WD" lastIdx="2" clrIdx="0">
    <p:extLst>
      <p:ext uri="{19B8F6BF-5375-455C-9EA6-DF929625EA0E}">
        <p15:presenceInfo xmlns:p15="http://schemas.microsoft.com/office/powerpoint/2012/main" userId="Wei, Davi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45" autoAdjust="0"/>
    <p:restoredTop sz="94660"/>
  </p:normalViewPr>
  <p:slideViewPr>
    <p:cSldViewPr snapToGrid="0">
      <p:cViewPr varScale="1">
        <p:scale>
          <a:sx n="96" d="100"/>
          <a:sy n="96" d="100"/>
        </p:scale>
        <p:origin x="96" y="402"/>
      </p:cViewPr>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51D60-31D1-442C-9AE9-B7B38B6F410D}" type="datetimeFigureOut">
              <a:rPr lang="en-US" smtClean="0"/>
              <a:t>4/10/2021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31EF0-BEEB-4B69-840C-8DF3487FAD67}" type="slidenum">
              <a:rPr lang="en-US" smtClean="0"/>
              <a:t>‹#›</a:t>
            </a:fld>
            <a:endParaRPr lang="en-US"/>
          </a:p>
        </p:txBody>
      </p:sp>
    </p:spTree>
    <p:extLst>
      <p:ext uri="{BB962C8B-B14F-4D97-AF65-F5344CB8AC3E}">
        <p14:creationId xmlns:p14="http://schemas.microsoft.com/office/powerpoint/2010/main" val="233158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46A0242-B005-4103-B88B-6A57FC926466}"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40406431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A0242-B005-4103-B88B-6A57FC92646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1156210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A0242-B005-4103-B88B-6A57FC92646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351231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6A0242-B005-4103-B88B-6A57FC926466}"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1975474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46A0242-B005-4103-B88B-6A57FC926466}"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400406888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46A0242-B005-4103-B88B-6A57FC926466}" type="datetimeFigureOut">
              <a:rPr lang="en-US" smtClean="0"/>
              <a:t>4/10/2021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410505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46A0242-B005-4103-B88B-6A57FC926466}"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54E9A2-D83D-4EB1-9457-DE59FD04302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0160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6A0242-B005-4103-B88B-6A57FC926466}" type="datetimeFigureOut">
              <a:rPr lang="en-US" smtClean="0"/>
              <a:t>4/10/2021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389148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A0242-B005-4103-B88B-6A57FC926466}" type="datetimeFigureOut">
              <a:rPr lang="en-US" smtClean="0"/>
              <a:t>4/10/2021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1469845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46A0242-B005-4103-B88B-6A57FC926466}" type="datetimeFigureOut">
              <a:rPr lang="en-US" smtClean="0"/>
              <a:t>4/10/2021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38784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46A0242-B005-4103-B88B-6A57FC926466}" type="datetimeFigureOut">
              <a:rPr lang="en-US" smtClean="0"/>
              <a:t>4/10/2021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5254E9A2-D83D-4EB1-9457-DE59FD043029}" type="slidenum">
              <a:rPr lang="en-US" smtClean="0"/>
              <a:t>‹#›</a:t>
            </a:fld>
            <a:endParaRPr lang="en-US"/>
          </a:p>
        </p:txBody>
      </p:sp>
    </p:spTree>
    <p:extLst>
      <p:ext uri="{BB962C8B-B14F-4D97-AF65-F5344CB8AC3E}">
        <p14:creationId xmlns:p14="http://schemas.microsoft.com/office/powerpoint/2010/main" val="826758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46A0242-B005-4103-B88B-6A57FC926466}" type="datetimeFigureOut">
              <a:rPr lang="en-US" smtClean="0"/>
              <a:t>4/10/2021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254E9A2-D83D-4EB1-9457-DE59FD043029}" type="slidenum">
              <a:rPr lang="en-US" smtClean="0"/>
              <a:t>‹#›</a:t>
            </a:fld>
            <a:endParaRPr lang="en-US"/>
          </a:p>
        </p:txBody>
      </p:sp>
    </p:spTree>
    <p:extLst>
      <p:ext uri="{BB962C8B-B14F-4D97-AF65-F5344CB8AC3E}">
        <p14:creationId xmlns:p14="http://schemas.microsoft.com/office/powerpoint/2010/main" val="2623673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dallasopendata.com/Public-Safety/Police-Incidents/qv6i-rri7" TargetMode="External"/><Relationship Id="rId2" Type="http://schemas.openxmlformats.org/officeDocument/2006/relationships/hyperlink" Target="https://www.dallasopendata.com/"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0834B-DDA3-45AD-99DF-37451F9C41C7}"/>
              </a:ext>
            </a:extLst>
          </p:cNvPr>
          <p:cNvSpPr>
            <a:spLocks noGrp="1"/>
          </p:cNvSpPr>
          <p:nvPr>
            <p:ph type="ctrTitle"/>
          </p:nvPr>
        </p:nvSpPr>
        <p:spPr>
          <a:xfrm>
            <a:off x="894805" y="2083090"/>
            <a:ext cx="10156372" cy="1645920"/>
          </a:xfrm>
        </p:spPr>
        <p:txBody>
          <a:bodyPr>
            <a:normAutofit/>
          </a:bodyPr>
          <a:lstStyle/>
          <a:p>
            <a:r>
              <a:rPr lang="en-US" sz="4400" b="1" dirty="0"/>
              <a:t>Dallas crime</a:t>
            </a:r>
            <a:br>
              <a:rPr lang="en-US" sz="4400" b="1" dirty="0"/>
            </a:br>
            <a:r>
              <a:rPr lang="en-US" sz="4400" b="1" dirty="0"/>
              <a:t>time series analysis</a:t>
            </a:r>
          </a:p>
        </p:txBody>
      </p:sp>
      <p:sp>
        <p:nvSpPr>
          <p:cNvPr id="3" name="Subtitle 2">
            <a:extLst>
              <a:ext uri="{FF2B5EF4-FFF2-40B4-BE49-F238E27FC236}">
                <a16:creationId xmlns:a16="http://schemas.microsoft.com/office/drawing/2014/main" id="{C1A1CB8E-7273-474B-9B69-AE340A65D4FF}"/>
              </a:ext>
            </a:extLst>
          </p:cNvPr>
          <p:cNvSpPr>
            <a:spLocks noGrp="1"/>
          </p:cNvSpPr>
          <p:nvPr>
            <p:ph type="subTitle" idx="1"/>
          </p:nvPr>
        </p:nvSpPr>
        <p:spPr>
          <a:xfrm>
            <a:off x="2458974" y="3951950"/>
            <a:ext cx="6801612" cy="1239894"/>
          </a:xfrm>
        </p:spPr>
        <p:txBody>
          <a:bodyPr/>
          <a:lstStyle/>
          <a:p>
            <a:r>
              <a:rPr lang="en-US" dirty="0"/>
              <a:t>DS6373 – Time Series</a:t>
            </a:r>
          </a:p>
          <a:p>
            <a:r>
              <a:rPr lang="en-US" dirty="0"/>
              <a:t>David Wei</a:t>
            </a:r>
          </a:p>
        </p:txBody>
      </p:sp>
    </p:spTree>
    <p:extLst>
      <p:ext uri="{BB962C8B-B14F-4D97-AF65-F5344CB8AC3E}">
        <p14:creationId xmlns:p14="http://schemas.microsoft.com/office/powerpoint/2010/main" val="1835594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ensemble model</a:t>
            </a:r>
          </a:p>
        </p:txBody>
      </p:sp>
      <p:sp>
        <p:nvSpPr>
          <p:cNvPr id="10" name="TextBox 9">
            <a:extLst>
              <a:ext uri="{FF2B5EF4-FFF2-40B4-BE49-F238E27FC236}">
                <a16:creationId xmlns:a16="http://schemas.microsoft.com/office/drawing/2014/main" id="{4BD7F6CF-A781-4849-84DD-A8A49FFA1BB0}"/>
              </a:ext>
            </a:extLst>
          </p:cNvPr>
          <p:cNvSpPr txBox="1"/>
          <p:nvPr/>
        </p:nvSpPr>
        <p:spPr>
          <a:xfrm>
            <a:off x="209079" y="1154222"/>
            <a:ext cx="2931514" cy="307777"/>
          </a:xfrm>
          <a:prstGeom prst="rect">
            <a:avLst/>
          </a:prstGeom>
          <a:noFill/>
        </p:spPr>
        <p:txBody>
          <a:bodyPr wrap="square" rtlCol="0">
            <a:spAutoFit/>
          </a:bodyPr>
          <a:lstStyle/>
          <a:p>
            <a:r>
              <a:rPr lang="en-US" sz="1400" dirty="0"/>
              <a:t>60-Days Short Term Forecast</a:t>
            </a:r>
          </a:p>
        </p:txBody>
      </p:sp>
      <p:sp>
        <p:nvSpPr>
          <p:cNvPr id="11" name="TextBox 10">
            <a:extLst>
              <a:ext uri="{FF2B5EF4-FFF2-40B4-BE49-F238E27FC236}">
                <a16:creationId xmlns:a16="http://schemas.microsoft.com/office/drawing/2014/main" id="{3D91982A-26E2-4BCD-AFE9-349ECBDDA76B}"/>
              </a:ext>
            </a:extLst>
          </p:cNvPr>
          <p:cNvSpPr txBox="1"/>
          <p:nvPr/>
        </p:nvSpPr>
        <p:spPr>
          <a:xfrm>
            <a:off x="209079" y="4097588"/>
            <a:ext cx="2931514" cy="307777"/>
          </a:xfrm>
          <a:prstGeom prst="rect">
            <a:avLst/>
          </a:prstGeom>
          <a:noFill/>
        </p:spPr>
        <p:txBody>
          <a:bodyPr wrap="square" rtlCol="0">
            <a:spAutoFit/>
          </a:bodyPr>
          <a:lstStyle/>
          <a:p>
            <a:r>
              <a:rPr lang="en-US" sz="1400" dirty="0"/>
              <a:t>3-Years Long Term Forecast</a:t>
            </a:r>
          </a:p>
        </p:txBody>
      </p:sp>
      <p:graphicFrame>
        <p:nvGraphicFramePr>
          <p:cNvPr id="8" name="Table 7">
            <a:extLst>
              <a:ext uri="{FF2B5EF4-FFF2-40B4-BE49-F238E27FC236}">
                <a16:creationId xmlns:a16="http://schemas.microsoft.com/office/drawing/2014/main" id="{A08C6AB1-0934-4317-A2E8-F9DEA4936A42}"/>
              </a:ext>
            </a:extLst>
          </p:cNvPr>
          <p:cNvGraphicFramePr>
            <a:graphicFrameLocks noGrp="1"/>
          </p:cNvGraphicFramePr>
          <p:nvPr>
            <p:extLst>
              <p:ext uri="{D42A27DB-BD31-4B8C-83A1-F6EECF244321}">
                <p14:modId xmlns:p14="http://schemas.microsoft.com/office/powerpoint/2010/main" val="3120007222"/>
              </p:ext>
            </p:extLst>
          </p:nvPr>
        </p:nvGraphicFramePr>
        <p:xfrm>
          <a:off x="7193833" y="1461999"/>
          <a:ext cx="4367057" cy="2133600"/>
        </p:xfrm>
        <a:graphic>
          <a:graphicData uri="http://schemas.openxmlformats.org/drawingml/2006/table">
            <a:tbl>
              <a:tblPr firstRow="1" bandRow="1">
                <a:tableStyleId>{21E4AEA4-8DFA-4A89-87EB-49C32662AFE0}</a:tableStyleId>
              </a:tblPr>
              <a:tblGrid>
                <a:gridCol w="2305395">
                  <a:extLst>
                    <a:ext uri="{9D8B030D-6E8A-4147-A177-3AD203B41FA5}">
                      <a16:colId xmlns:a16="http://schemas.microsoft.com/office/drawing/2014/main" val="3868656979"/>
                    </a:ext>
                  </a:extLst>
                </a:gridCol>
                <a:gridCol w="2061662">
                  <a:extLst>
                    <a:ext uri="{9D8B030D-6E8A-4147-A177-3AD203B41FA5}">
                      <a16:colId xmlns:a16="http://schemas.microsoft.com/office/drawing/2014/main" val="282791547"/>
                    </a:ext>
                  </a:extLst>
                </a:gridCol>
              </a:tblGrid>
              <a:tr h="155270">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28107">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28107">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888.2925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28107">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1339.791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r h="228107">
                <a:tc>
                  <a:txBody>
                    <a:bodyPr/>
                    <a:lstStyle/>
                    <a:p>
                      <a:r>
                        <a:rPr lang="en-US" sz="1400" b="0" dirty="0">
                          <a:ln>
                            <a:solidFill>
                              <a:schemeClr val="tx1"/>
                            </a:solidFill>
                          </a:ln>
                          <a:solidFill>
                            <a:schemeClr val="tx1"/>
                          </a:solidFill>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1144.896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450041"/>
                  </a:ext>
                </a:extLst>
              </a:tr>
              <a:tr h="228107">
                <a:tc>
                  <a:txBody>
                    <a:bodyPr/>
                    <a:lstStyle/>
                    <a:p>
                      <a:r>
                        <a:rPr lang="en-US" sz="1400" b="0" dirty="0">
                          <a:ln>
                            <a:solidFill>
                              <a:schemeClr val="tx1"/>
                            </a:solidFill>
                          </a:ln>
                          <a:solidFill>
                            <a:schemeClr val="tx1"/>
                          </a:solidFill>
                        </a:rPr>
                        <a:t>Neural Network (MLP)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875.0553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95295"/>
                  </a:ext>
                </a:extLst>
              </a:tr>
              <a:tr h="228107">
                <a:tc>
                  <a:txBody>
                    <a:bodyPr/>
                    <a:lstStyle/>
                    <a:p>
                      <a:r>
                        <a:rPr lang="en-US" sz="1400" b="0" dirty="0">
                          <a:ln>
                            <a:solidFill>
                              <a:schemeClr val="tx1"/>
                            </a:solidFill>
                          </a:ln>
                          <a:solidFill>
                            <a:schemeClr val="tx1"/>
                          </a:solidFill>
                          <a:highlight>
                            <a:srgbClr val="FFFF00"/>
                          </a:highlight>
                        </a:rPr>
                        <a:t>Ensemble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964.7032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9804122"/>
                  </a:ext>
                </a:extLst>
              </a:tr>
            </a:tbl>
          </a:graphicData>
        </a:graphic>
      </p:graphicFrame>
      <p:graphicFrame>
        <p:nvGraphicFramePr>
          <p:cNvPr id="9" name="Table 8">
            <a:extLst>
              <a:ext uri="{FF2B5EF4-FFF2-40B4-BE49-F238E27FC236}">
                <a16:creationId xmlns:a16="http://schemas.microsoft.com/office/drawing/2014/main" id="{C82DE7B7-2237-4233-97D4-077D50446BEE}"/>
              </a:ext>
            </a:extLst>
          </p:cNvPr>
          <p:cNvGraphicFramePr>
            <a:graphicFrameLocks noGrp="1"/>
          </p:cNvGraphicFramePr>
          <p:nvPr>
            <p:extLst>
              <p:ext uri="{D42A27DB-BD31-4B8C-83A1-F6EECF244321}">
                <p14:modId xmlns:p14="http://schemas.microsoft.com/office/powerpoint/2010/main" val="4199591126"/>
              </p:ext>
            </p:extLst>
          </p:nvPr>
        </p:nvGraphicFramePr>
        <p:xfrm>
          <a:off x="7193832" y="4437912"/>
          <a:ext cx="4367057" cy="2133600"/>
        </p:xfrm>
        <a:graphic>
          <a:graphicData uri="http://schemas.openxmlformats.org/drawingml/2006/table">
            <a:tbl>
              <a:tblPr firstRow="1" bandRow="1">
                <a:tableStyleId>{21E4AEA4-8DFA-4A89-87EB-49C32662AFE0}</a:tableStyleId>
              </a:tblPr>
              <a:tblGrid>
                <a:gridCol w="2305395">
                  <a:extLst>
                    <a:ext uri="{9D8B030D-6E8A-4147-A177-3AD203B41FA5}">
                      <a16:colId xmlns:a16="http://schemas.microsoft.com/office/drawing/2014/main" val="3868656979"/>
                    </a:ext>
                  </a:extLst>
                </a:gridCol>
                <a:gridCol w="2061662">
                  <a:extLst>
                    <a:ext uri="{9D8B030D-6E8A-4147-A177-3AD203B41FA5}">
                      <a16:colId xmlns:a16="http://schemas.microsoft.com/office/drawing/2014/main" val="3591906293"/>
                    </a:ext>
                  </a:extLst>
                </a:gridCol>
              </a:tblGrid>
              <a:tr h="210690">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1069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10690">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866.2923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10690">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731.63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r h="21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691.8346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188020"/>
                  </a:ext>
                </a:extLst>
              </a:tr>
              <a:tr h="21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Neural Network (MLP)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950.2433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812365"/>
                  </a:ext>
                </a:extLst>
              </a:tr>
              <a:tr h="21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Ensemble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595.3352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669307"/>
                  </a:ext>
                </a:extLst>
              </a:tr>
            </a:tbl>
          </a:graphicData>
        </a:graphic>
      </p:graphicFrame>
      <p:pic>
        <p:nvPicPr>
          <p:cNvPr id="4" name="Picture 3" descr="A picture containing chart&#10;&#10;Description automatically generated">
            <a:extLst>
              <a:ext uri="{FF2B5EF4-FFF2-40B4-BE49-F238E27FC236}">
                <a16:creationId xmlns:a16="http://schemas.microsoft.com/office/drawing/2014/main" id="{7867E39A-6704-4589-8534-61351A717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02" y="1461999"/>
            <a:ext cx="4701166" cy="2154749"/>
          </a:xfrm>
          <a:prstGeom prst="rect">
            <a:avLst/>
          </a:prstGeom>
        </p:spPr>
      </p:pic>
      <p:pic>
        <p:nvPicPr>
          <p:cNvPr id="6" name="Picture 5" descr="Chart&#10;&#10;Description automatically generated">
            <a:extLst>
              <a:ext uri="{FF2B5EF4-FFF2-40B4-BE49-F238E27FC236}">
                <a16:creationId xmlns:a16="http://schemas.microsoft.com/office/drawing/2014/main" id="{5CD85E36-D0C6-449C-A666-D06D5C8F0D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02" y="4440918"/>
            <a:ext cx="4789088" cy="2175202"/>
          </a:xfrm>
          <a:prstGeom prst="rect">
            <a:avLst/>
          </a:prstGeom>
        </p:spPr>
      </p:pic>
      <p:sp>
        <p:nvSpPr>
          <p:cNvPr id="7" name="TextBox 6">
            <a:extLst>
              <a:ext uri="{FF2B5EF4-FFF2-40B4-BE49-F238E27FC236}">
                <a16:creationId xmlns:a16="http://schemas.microsoft.com/office/drawing/2014/main" id="{E6BADC43-1558-4DD4-835C-7ECECCF8A3B6}"/>
              </a:ext>
            </a:extLst>
          </p:cNvPr>
          <p:cNvSpPr txBox="1"/>
          <p:nvPr/>
        </p:nvSpPr>
        <p:spPr>
          <a:xfrm>
            <a:off x="5215562" y="2960584"/>
            <a:ext cx="1897415" cy="1754326"/>
          </a:xfrm>
          <a:prstGeom prst="rect">
            <a:avLst/>
          </a:prstGeom>
          <a:noFill/>
        </p:spPr>
        <p:txBody>
          <a:bodyPr wrap="square" rtlCol="0">
            <a:spAutoFit/>
          </a:bodyPr>
          <a:lstStyle/>
          <a:p>
            <a:r>
              <a:rPr lang="en-US" u="sng" dirty="0"/>
              <a:t>Ensemble Models:</a:t>
            </a:r>
          </a:p>
          <a:p>
            <a:pPr marL="285750" indent="-285750">
              <a:buFont typeface="Arial" panose="020B0604020202020204" pitchFamily="34" charset="0"/>
              <a:buChar char="•"/>
            </a:pPr>
            <a:r>
              <a:rPr lang="en-US" dirty="0"/>
              <a:t>ARMA(5,5) stationary</a:t>
            </a:r>
          </a:p>
          <a:p>
            <a:pPr marL="285750" indent="-285750">
              <a:buFont typeface="Arial" panose="020B0604020202020204" pitchFamily="34" charset="0"/>
              <a:buChar char="•"/>
            </a:pPr>
            <a:r>
              <a:rPr lang="en-US" dirty="0"/>
              <a:t>Sig-Plus Noise</a:t>
            </a:r>
          </a:p>
          <a:p>
            <a:pPr marL="285750" indent="-285750">
              <a:buFont typeface="Arial" panose="020B0604020202020204" pitchFamily="34" charset="0"/>
              <a:buChar char="•"/>
            </a:pPr>
            <a:r>
              <a:rPr lang="en-US" dirty="0"/>
              <a:t>VAR with lag 7</a:t>
            </a:r>
          </a:p>
          <a:p>
            <a:pPr marL="285750" indent="-285750">
              <a:buFont typeface="Arial" panose="020B0604020202020204" pitchFamily="34" charset="0"/>
              <a:buChar char="•"/>
            </a:pPr>
            <a:r>
              <a:rPr lang="en-US" dirty="0"/>
              <a:t>NN</a:t>
            </a:r>
          </a:p>
        </p:txBody>
      </p:sp>
    </p:spTree>
    <p:extLst>
      <p:ext uri="{BB962C8B-B14F-4D97-AF65-F5344CB8AC3E}">
        <p14:creationId xmlns:p14="http://schemas.microsoft.com/office/powerpoint/2010/main" val="32093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Conclusion</a:t>
            </a:r>
          </a:p>
        </p:txBody>
      </p:sp>
      <p:graphicFrame>
        <p:nvGraphicFramePr>
          <p:cNvPr id="3" name="Table 2">
            <a:extLst>
              <a:ext uri="{FF2B5EF4-FFF2-40B4-BE49-F238E27FC236}">
                <a16:creationId xmlns:a16="http://schemas.microsoft.com/office/drawing/2014/main" id="{AC90ABC3-316B-4265-B0E2-1AE185143D29}"/>
              </a:ext>
            </a:extLst>
          </p:cNvPr>
          <p:cNvGraphicFramePr>
            <a:graphicFrameLocks noGrp="1"/>
          </p:cNvGraphicFramePr>
          <p:nvPr>
            <p:extLst>
              <p:ext uri="{D42A27DB-BD31-4B8C-83A1-F6EECF244321}">
                <p14:modId xmlns:p14="http://schemas.microsoft.com/office/powerpoint/2010/main" val="3580374579"/>
              </p:ext>
            </p:extLst>
          </p:nvPr>
        </p:nvGraphicFramePr>
        <p:xfrm>
          <a:off x="2176162" y="2168113"/>
          <a:ext cx="7729726" cy="2743200"/>
        </p:xfrm>
        <a:graphic>
          <a:graphicData uri="http://schemas.openxmlformats.org/drawingml/2006/table">
            <a:tbl>
              <a:tblPr firstRow="1" bandRow="1">
                <a:tableStyleId>{21E4AEA4-8DFA-4A89-87EB-49C32662AFE0}</a:tableStyleId>
              </a:tblPr>
              <a:tblGrid>
                <a:gridCol w="2189172">
                  <a:extLst>
                    <a:ext uri="{9D8B030D-6E8A-4147-A177-3AD203B41FA5}">
                      <a16:colId xmlns:a16="http://schemas.microsoft.com/office/drawing/2014/main" val="930866443"/>
                    </a:ext>
                  </a:extLst>
                </a:gridCol>
                <a:gridCol w="1009843">
                  <a:extLst>
                    <a:ext uri="{9D8B030D-6E8A-4147-A177-3AD203B41FA5}">
                      <a16:colId xmlns:a16="http://schemas.microsoft.com/office/drawing/2014/main" val="2060155063"/>
                    </a:ext>
                  </a:extLst>
                </a:gridCol>
                <a:gridCol w="1510237">
                  <a:extLst>
                    <a:ext uri="{9D8B030D-6E8A-4147-A177-3AD203B41FA5}">
                      <a16:colId xmlns:a16="http://schemas.microsoft.com/office/drawing/2014/main" val="3440867942"/>
                    </a:ext>
                  </a:extLst>
                </a:gridCol>
                <a:gridCol w="1510237">
                  <a:extLst>
                    <a:ext uri="{9D8B030D-6E8A-4147-A177-3AD203B41FA5}">
                      <a16:colId xmlns:a16="http://schemas.microsoft.com/office/drawing/2014/main" val="2472173944"/>
                    </a:ext>
                  </a:extLst>
                </a:gridCol>
                <a:gridCol w="1510237">
                  <a:extLst>
                    <a:ext uri="{9D8B030D-6E8A-4147-A177-3AD203B41FA5}">
                      <a16:colId xmlns:a16="http://schemas.microsoft.com/office/drawing/2014/main" val="1813344761"/>
                    </a:ext>
                  </a:extLst>
                </a:gridCol>
              </a:tblGrid>
              <a:tr h="370840">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ln>
                            <a:solidFill>
                              <a:schemeClr val="tx1"/>
                            </a:solidFill>
                          </a:ln>
                          <a:solidFill>
                            <a:schemeClr val="tx1"/>
                          </a:solidFill>
                        </a:rPr>
                        <a:t>Short Rolling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ln>
                            <a:solidFill>
                              <a:schemeClr val="tx1"/>
                            </a:solidFill>
                          </a:ln>
                          <a:solidFill>
                            <a:schemeClr val="tx1"/>
                          </a:solidFill>
                        </a:rPr>
                        <a:t>Long Rolling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915195"/>
                  </a:ext>
                </a:extLst>
              </a:tr>
              <a:tr h="37084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473.4389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897.8244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270731"/>
                  </a:ext>
                </a:extLst>
              </a:tr>
              <a:tr h="370840">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888.2925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518.2834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866.2923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1304.745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6170659"/>
                  </a:ext>
                </a:extLst>
              </a:tr>
              <a:tr h="370840">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1339.791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731.63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4777231"/>
                  </a:ext>
                </a:extLst>
              </a:tr>
              <a:tr h="370840">
                <a:tc>
                  <a:txBody>
                    <a:bodyPr/>
                    <a:lstStyle/>
                    <a:p>
                      <a:r>
                        <a:rPr lang="en-US" sz="1400" b="0" dirty="0">
                          <a:ln>
                            <a:solidFill>
                              <a:schemeClr val="tx1"/>
                            </a:solidFill>
                          </a:ln>
                          <a:solidFill>
                            <a:schemeClr val="tx1"/>
                          </a:solidFill>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1144.896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691.8346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049718"/>
                  </a:ext>
                </a:extLst>
              </a:tr>
              <a:tr h="370840">
                <a:tc>
                  <a:txBody>
                    <a:bodyPr/>
                    <a:lstStyle/>
                    <a:p>
                      <a:r>
                        <a:rPr lang="en-US" sz="1400" b="0" dirty="0">
                          <a:ln>
                            <a:solidFill>
                              <a:schemeClr val="tx1"/>
                            </a:solidFill>
                          </a:ln>
                          <a:solidFill>
                            <a:schemeClr val="tx1"/>
                          </a:solidFill>
                        </a:rPr>
                        <a:t>Neural Network (MLP)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875.0553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950.2433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7495565"/>
                  </a:ext>
                </a:extLst>
              </a:tr>
              <a:tr h="370840">
                <a:tc>
                  <a:txBody>
                    <a:bodyPr/>
                    <a:lstStyle/>
                    <a:p>
                      <a:r>
                        <a:rPr lang="en-US" sz="1400" b="0" dirty="0">
                          <a:ln>
                            <a:solidFill>
                              <a:schemeClr val="tx1"/>
                            </a:solidFill>
                          </a:ln>
                          <a:solidFill>
                            <a:schemeClr val="tx1"/>
                          </a:solidFill>
                        </a:rPr>
                        <a:t>Ensemble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964.7032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595.3352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0"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1741919"/>
                  </a:ext>
                </a:extLst>
              </a:tr>
            </a:tbl>
          </a:graphicData>
        </a:graphic>
      </p:graphicFrame>
      <p:cxnSp>
        <p:nvCxnSpPr>
          <p:cNvPr id="5" name="Straight Arrow Connector 4">
            <a:extLst>
              <a:ext uri="{FF2B5EF4-FFF2-40B4-BE49-F238E27FC236}">
                <a16:creationId xmlns:a16="http://schemas.microsoft.com/office/drawing/2014/main" id="{6EAC405A-0C5E-4543-BE09-83FF6EBE33E6}"/>
              </a:ext>
            </a:extLst>
          </p:cNvPr>
          <p:cNvCxnSpPr>
            <a:cxnSpLocks/>
          </p:cNvCxnSpPr>
          <p:nvPr/>
        </p:nvCxnSpPr>
        <p:spPr>
          <a:xfrm>
            <a:off x="1619694" y="4838311"/>
            <a:ext cx="5433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47151B3-B975-4D37-9F73-6670E3D4958A}"/>
              </a:ext>
            </a:extLst>
          </p:cNvPr>
          <p:cNvCxnSpPr>
            <a:cxnSpLocks/>
          </p:cNvCxnSpPr>
          <p:nvPr/>
        </p:nvCxnSpPr>
        <p:spPr>
          <a:xfrm>
            <a:off x="1619694" y="2987401"/>
            <a:ext cx="29278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FA4360-0F4F-4BBD-A854-B4576EE4A3B3}"/>
              </a:ext>
            </a:extLst>
          </p:cNvPr>
          <p:cNvSpPr txBox="1"/>
          <p:nvPr/>
        </p:nvSpPr>
        <p:spPr>
          <a:xfrm>
            <a:off x="2135341" y="1035662"/>
            <a:ext cx="7729728" cy="369332"/>
          </a:xfrm>
          <a:prstGeom prst="rect">
            <a:avLst/>
          </a:prstGeom>
          <a:noFill/>
        </p:spPr>
        <p:txBody>
          <a:bodyPr wrap="square" rtlCol="0">
            <a:spAutoFit/>
          </a:bodyPr>
          <a:lstStyle/>
          <a:p>
            <a:r>
              <a:rPr lang="en-US" b="1" dirty="0"/>
              <a:t>In conclusion… “all models are wrong, some are useful” - George Box.</a:t>
            </a:r>
          </a:p>
        </p:txBody>
      </p:sp>
      <p:sp>
        <p:nvSpPr>
          <p:cNvPr id="15" name="TextBox 14">
            <a:extLst>
              <a:ext uri="{FF2B5EF4-FFF2-40B4-BE49-F238E27FC236}">
                <a16:creationId xmlns:a16="http://schemas.microsoft.com/office/drawing/2014/main" id="{DB01CC79-D8E9-4D88-92E5-59FD961C41A8}"/>
              </a:ext>
            </a:extLst>
          </p:cNvPr>
          <p:cNvSpPr txBox="1"/>
          <p:nvPr/>
        </p:nvSpPr>
        <p:spPr>
          <a:xfrm>
            <a:off x="256269" y="2615786"/>
            <a:ext cx="1621782" cy="461665"/>
          </a:xfrm>
          <a:prstGeom prst="rect">
            <a:avLst/>
          </a:prstGeom>
          <a:noFill/>
        </p:spPr>
        <p:txBody>
          <a:bodyPr wrap="square" rtlCol="0">
            <a:spAutoFit/>
          </a:bodyPr>
          <a:lstStyle/>
          <a:p>
            <a:r>
              <a:rPr lang="en-US" sz="1200" b="1" dirty="0"/>
              <a:t>Better for short term forecasting</a:t>
            </a:r>
          </a:p>
        </p:txBody>
      </p:sp>
      <p:sp>
        <p:nvSpPr>
          <p:cNvPr id="16" name="TextBox 15">
            <a:extLst>
              <a:ext uri="{FF2B5EF4-FFF2-40B4-BE49-F238E27FC236}">
                <a16:creationId xmlns:a16="http://schemas.microsoft.com/office/drawing/2014/main" id="{C3E9974A-ACEC-4853-B1C5-7787A94E22FE}"/>
              </a:ext>
            </a:extLst>
          </p:cNvPr>
          <p:cNvSpPr txBox="1"/>
          <p:nvPr/>
        </p:nvSpPr>
        <p:spPr>
          <a:xfrm>
            <a:off x="256269" y="4518027"/>
            <a:ext cx="1621782" cy="461665"/>
          </a:xfrm>
          <a:prstGeom prst="rect">
            <a:avLst/>
          </a:prstGeom>
          <a:noFill/>
        </p:spPr>
        <p:txBody>
          <a:bodyPr wrap="square" rtlCol="0">
            <a:spAutoFit/>
          </a:bodyPr>
          <a:lstStyle/>
          <a:p>
            <a:r>
              <a:rPr lang="en-US" sz="1200" b="1" dirty="0"/>
              <a:t>Better for long term forecasting</a:t>
            </a:r>
          </a:p>
        </p:txBody>
      </p:sp>
    </p:spTree>
    <p:extLst>
      <p:ext uri="{BB962C8B-B14F-4D97-AF65-F5344CB8AC3E}">
        <p14:creationId xmlns:p14="http://schemas.microsoft.com/office/powerpoint/2010/main" val="217288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introduction</a:t>
            </a:r>
          </a:p>
        </p:txBody>
      </p:sp>
      <p:sp>
        <p:nvSpPr>
          <p:cNvPr id="15" name="TextBox 14">
            <a:extLst>
              <a:ext uri="{FF2B5EF4-FFF2-40B4-BE49-F238E27FC236}">
                <a16:creationId xmlns:a16="http://schemas.microsoft.com/office/drawing/2014/main" id="{90751F89-26CF-4E06-AD79-08D4E59AF93D}"/>
              </a:ext>
            </a:extLst>
          </p:cNvPr>
          <p:cNvSpPr txBox="1"/>
          <p:nvPr/>
        </p:nvSpPr>
        <p:spPr>
          <a:xfrm>
            <a:off x="499597" y="1168392"/>
            <a:ext cx="7498997" cy="5078313"/>
          </a:xfrm>
          <a:prstGeom prst="rect">
            <a:avLst/>
          </a:prstGeom>
          <a:noFill/>
        </p:spPr>
        <p:txBody>
          <a:bodyPr wrap="square" rtlCol="0">
            <a:spAutoFit/>
          </a:bodyPr>
          <a:lstStyle/>
          <a:p>
            <a:r>
              <a:rPr lang="en-US" b="1" dirty="0"/>
              <a:t>Summary:</a:t>
            </a:r>
          </a:p>
          <a:p>
            <a:r>
              <a:rPr lang="en-US" dirty="0"/>
              <a:t>The purpose of this time-series analysis will be to evaluate crime over time in Dallas and study its patterns, and the types of victims that are most effected by it. We will also use our findings to forecast short- and long-term horizons to see what crime will be like in the coming future.</a:t>
            </a:r>
          </a:p>
          <a:p>
            <a:endParaRPr lang="en-US" dirty="0"/>
          </a:p>
          <a:p>
            <a:r>
              <a:rPr lang="en-US" b="1" dirty="0"/>
              <a:t>Data Description:</a:t>
            </a:r>
          </a:p>
          <a:p>
            <a:pPr marL="285750" indent="-285750">
              <a:buFontTx/>
              <a:buChar char="-"/>
            </a:pPr>
            <a:r>
              <a:rPr lang="en-US" dirty="0"/>
              <a:t>The data captures all crimes reported to the DPD department between 2002 up to the current date and contains almost 1000+ unique types of crimes ranging from misdemeanors to manslaughter.</a:t>
            </a:r>
          </a:p>
          <a:p>
            <a:pPr marL="285750" indent="-285750">
              <a:buFontTx/>
              <a:buChar char="-"/>
            </a:pPr>
            <a:r>
              <a:rPr lang="en-US" dirty="0"/>
              <a:t>For the purpose of our study, all crime types are included. </a:t>
            </a:r>
          </a:p>
          <a:p>
            <a:endParaRPr lang="en-US" dirty="0"/>
          </a:p>
          <a:p>
            <a:r>
              <a:rPr lang="en-US" b="1" dirty="0"/>
              <a:t>Source: </a:t>
            </a:r>
          </a:p>
          <a:p>
            <a:r>
              <a:rPr lang="en-US" dirty="0"/>
              <a:t>The dataset represents the Dallas Police Public Data from their RMS (records management system) and provided openly via Dallas </a:t>
            </a:r>
            <a:r>
              <a:rPr lang="en-US" dirty="0" err="1"/>
              <a:t>OpenData</a:t>
            </a:r>
            <a:r>
              <a:rPr lang="en-US" dirty="0"/>
              <a:t>.</a:t>
            </a:r>
          </a:p>
          <a:p>
            <a:pPr marL="285750" indent="-285750">
              <a:buFontTx/>
              <a:buChar char="-"/>
            </a:pPr>
            <a:r>
              <a:rPr lang="en-US" dirty="0"/>
              <a:t>Dallas </a:t>
            </a:r>
            <a:r>
              <a:rPr lang="en-US" dirty="0" err="1"/>
              <a:t>OpenData</a:t>
            </a:r>
            <a:r>
              <a:rPr lang="en-US" dirty="0"/>
              <a:t>: </a:t>
            </a:r>
            <a:r>
              <a:rPr lang="en-US" dirty="0">
                <a:hlinkClick r:id="rId2"/>
              </a:rPr>
              <a:t>https://www.dallasopendata.com/</a:t>
            </a:r>
            <a:endParaRPr lang="en-US" dirty="0"/>
          </a:p>
          <a:p>
            <a:pPr marL="285750" indent="-285750">
              <a:buFontTx/>
              <a:buChar char="-"/>
            </a:pPr>
            <a:r>
              <a:rPr lang="en-US" dirty="0"/>
              <a:t>Police Incidents Data: </a:t>
            </a:r>
            <a:r>
              <a:rPr lang="en-US" dirty="0">
                <a:hlinkClick r:id="rId3"/>
              </a:rPr>
              <a:t>https://www.dallasopendata.com/Public-Safety/Police-Incidents/qv6i-rri7</a:t>
            </a:r>
            <a:endParaRPr lang="en-US" dirty="0"/>
          </a:p>
        </p:txBody>
      </p:sp>
      <p:pic>
        <p:nvPicPr>
          <p:cNvPr id="19" name="Content Placeholder 18" descr="Graphical user interface, website&#10;&#10;Description automatically generated">
            <a:extLst>
              <a:ext uri="{FF2B5EF4-FFF2-40B4-BE49-F238E27FC236}">
                <a16:creationId xmlns:a16="http://schemas.microsoft.com/office/drawing/2014/main" id="{D90FBBD5-967B-4F98-B938-CE00B28F816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02477" y="3135086"/>
            <a:ext cx="2987406" cy="2872380"/>
          </a:xfrm>
        </p:spPr>
      </p:pic>
      <p:pic>
        <p:nvPicPr>
          <p:cNvPr id="23" name="Picture 22" descr="Logo, company name&#10;&#10;Description automatically generated">
            <a:extLst>
              <a:ext uri="{FF2B5EF4-FFF2-40B4-BE49-F238E27FC236}">
                <a16:creationId xmlns:a16="http://schemas.microsoft.com/office/drawing/2014/main" id="{D46139B0-C1B7-4495-B59E-9A06FBC860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477" y="1168392"/>
            <a:ext cx="2321980" cy="1799113"/>
          </a:xfrm>
          <a:prstGeom prst="rect">
            <a:avLst/>
          </a:prstGeom>
        </p:spPr>
      </p:pic>
    </p:spTree>
    <p:extLst>
      <p:ext uri="{BB962C8B-B14F-4D97-AF65-F5344CB8AC3E}">
        <p14:creationId xmlns:p14="http://schemas.microsoft.com/office/powerpoint/2010/main" val="287397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10" end="10"/>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Data summary</a:t>
            </a:r>
          </a:p>
        </p:txBody>
      </p:sp>
      <p:sp>
        <p:nvSpPr>
          <p:cNvPr id="4" name="Content Placeholder 3">
            <a:extLst>
              <a:ext uri="{FF2B5EF4-FFF2-40B4-BE49-F238E27FC236}">
                <a16:creationId xmlns:a16="http://schemas.microsoft.com/office/drawing/2014/main" id="{F1723777-FF38-438E-B8DB-8BF480C82DE1}"/>
              </a:ext>
            </a:extLst>
          </p:cNvPr>
          <p:cNvSpPr>
            <a:spLocks noGrp="1"/>
          </p:cNvSpPr>
          <p:nvPr>
            <p:ph idx="1"/>
          </p:nvPr>
        </p:nvSpPr>
        <p:spPr>
          <a:xfrm>
            <a:off x="5265018" y="1151779"/>
            <a:ext cx="5986913" cy="5254672"/>
          </a:xfrm>
        </p:spPr>
        <p:txBody>
          <a:bodyPr>
            <a:normAutofit fontScale="70000" lnSpcReduction="20000"/>
          </a:bodyPr>
          <a:lstStyle/>
          <a:p>
            <a:pPr marL="0" indent="0">
              <a:buNone/>
            </a:pPr>
            <a:r>
              <a:rPr lang="en-US" b="1" dirty="0"/>
              <a:t>Pre-processing &amp; Tidying:</a:t>
            </a:r>
          </a:p>
          <a:p>
            <a:pPr>
              <a:buFontTx/>
              <a:buChar char="-"/>
            </a:pPr>
            <a:r>
              <a:rPr lang="en-US" dirty="0"/>
              <a:t>Original data was case-by-case incidents (758,904 records), so data was aggregated on all attributes and transformed into daily day-by-day basis (2531 records).</a:t>
            </a:r>
          </a:p>
          <a:p>
            <a:pPr>
              <a:buFontTx/>
              <a:buChar char="-"/>
            </a:pPr>
            <a:r>
              <a:rPr lang="en-US" dirty="0"/>
              <a:t>Most data prior to 2015 had to be removed</a:t>
            </a:r>
          </a:p>
          <a:p>
            <a:pPr marL="0" indent="0">
              <a:buNone/>
            </a:pPr>
            <a:r>
              <a:rPr lang="en-US" b="1" dirty="0"/>
              <a:t>Stationarity Assumptions:</a:t>
            </a:r>
          </a:p>
          <a:p>
            <a:pPr>
              <a:buFontTx/>
              <a:buChar char="-"/>
            </a:pPr>
            <a:r>
              <a:rPr lang="en-US" dirty="0"/>
              <a:t>1.  </a:t>
            </a:r>
            <a:r>
              <a:rPr lang="en-US" b="1" dirty="0"/>
              <a:t>Mean</a:t>
            </a:r>
            <a:r>
              <a:rPr lang="en-US" dirty="0"/>
              <a:t>: Crime itself can be argued to be stationary since it is not dependent on time itself but rather other conditions of society that effect it. </a:t>
            </a:r>
          </a:p>
          <a:p>
            <a:pPr>
              <a:buFontTx/>
              <a:buChar char="-"/>
            </a:pPr>
            <a:r>
              <a:rPr lang="en-US" dirty="0"/>
              <a:t>2.  </a:t>
            </a:r>
            <a:r>
              <a:rPr lang="en-US" b="1" dirty="0"/>
              <a:t>Variance</a:t>
            </a:r>
            <a:r>
              <a:rPr lang="en-US" dirty="0"/>
              <a:t>: The variance of crime is Dallas non-stationary given how some slices of time have a larger variance than others.</a:t>
            </a:r>
          </a:p>
          <a:p>
            <a:pPr>
              <a:buFontTx/>
              <a:buChar char="-"/>
            </a:pPr>
            <a:r>
              <a:rPr lang="en-US" dirty="0"/>
              <a:t>3.  </a:t>
            </a:r>
            <a:r>
              <a:rPr lang="en-US" b="1" dirty="0"/>
              <a:t>Correlation</a:t>
            </a:r>
            <a:r>
              <a:rPr lang="en-US" dirty="0"/>
              <a:t>: Nonstationary correlation structures based on ACFs below:</a:t>
            </a:r>
          </a:p>
          <a:p>
            <a:pPr>
              <a:buFontTx/>
              <a:buChar char="-"/>
            </a:pPr>
            <a:endParaRPr lang="en-US" b="1" dirty="0"/>
          </a:p>
          <a:p>
            <a:pPr>
              <a:buFontTx/>
              <a:buChar char="-"/>
            </a:pPr>
            <a:endParaRPr lang="en-US" b="1" dirty="0"/>
          </a:p>
          <a:p>
            <a:pPr marL="0" indent="0">
              <a:buNone/>
            </a:pPr>
            <a:endParaRPr lang="en-US" b="1" dirty="0"/>
          </a:p>
          <a:p>
            <a:pPr marL="0" indent="0">
              <a:buNone/>
            </a:pPr>
            <a:endParaRPr lang="en-US" b="1" dirty="0"/>
          </a:p>
          <a:p>
            <a:pPr marL="0" indent="0">
              <a:buNone/>
            </a:pPr>
            <a:r>
              <a:rPr lang="en-US" b="1" dirty="0"/>
              <a:t>Realization Metrics:</a:t>
            </a:r>
          </a:p>
          <a:p>
            <a:pPr>
              <a:buFontTx/>
              <a:buChar char="-"/>
            </a:pPr>
            <a:r>
              <a:rPr lang="en-US" u="sng" dirty="0"/>
              <a:t>ACF: </a:t>
            </a:r>
            <a:r>
              <a:rPr lang="en-US" dirty="0"/>
              <a:t>Slowly dampening ACFs with positive oscillating autocorrelations and evidence of wandering behavior.</a:t>
            </a:r>
          </a:p>
          <a:p>
            <a:pPr>
              <a:buFontTx/>
              <a:buChar char="-"/>
            </a:pPr>
            <a:r>
              <a:rPr lang="en-US" u="sng" dirty="0"/>
              <a:t>Spectral Density:</a:t>
            </a:r>
            <a:r>
              <a:rPr lang="en-US" dirty="0"/>
              <a:t> Strong evidence of wandering behavior as shown by the frequency peak at 0. Weak but possible evidence of seasonality given the cyclic subsequent peaks at .13, .28 and .43 </a:t>
            </a:r>
          </a:p>
          <a:p>
            <a:pPr>
              <a:buFontTx/>
              <a:buChar char="-"/>
            </a:pPr>
            <a:endParaRPr lang="en-US" dirty="0"/>
          </a:p>
        </p:txBody>
      </p:sp>
      <p:sp>
        <p:nvSpPr>
          <p:cNvPr id="5" name="TextBox 4">
            <a:extLst>
              <a:ext uri="{FF2B5EF4-FFF2-40B4-BE49-F238E27FC236}">
                <a16:creationId xmlns:a16="http://schemas.microsoft.com/office/drawing/2014/main" id="{98F93FF1-D44C-4C85-B79D-54B461FA3DC5}"/>
              </a:ext>
            </a:extLst>
          </p:cNvPr>
          <p:cNvSpPr txBox="1"/>
          <p:nvPr/>
        </p:nvSpPr>
        <p:spPr>
          <a:xfrm>
            <a:off x="1756156" y="3731216"/>
            <a:ext cx="1495075" cy="276999"/>
          </a:xfrm>
          <a:prstGeom prst="rect">
            <a:avLst/>
          </a:prstGeom>
          <a:noFill/>
        </p:spPr>
        <p:txBody>
          <a:bodyPr wrap="square" rtlCol="0">
            <a:spAutoFit/>
          </a:bodyPr>
          <a:lstStyle/>
          <a:p>
            <a:r>
              <a:rPr lang="en-US" sz="1200" dirty="0"/>
              <a:t>Cleaned Data</a:t>
            </a:r>
          </a:p>
        </p:txBody>
      </p:sp>
      <p:pic>
        <p:nvPicPr>
          <p:cNvPr id="7" name="Picture 6" descr="A picture containing diagram&#10;&#10;Description automatically generated">
            <a:extLst>
              <a:ext uri="{FF2B5EF4-FFF2-40B4-BE49-F238E27FC236}">
                <a16:creationId xmlns:a16="http://schemas.microsoft.com/office/drawing/2014/main" id="{F4DB1E12-540B-41BF-8B8E-DDBA44E38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891" y="3963691"/>
            <a:ext cx="3935606" cy="2533361"/>
          </a:xfrm>
          <a:prstGeom prst="rect">
            <a:avLst/>
          </a:prstGeom>
        </p:spPr>
      </p:pic>
      <p:pic>
        <p:nvPicPr>
          <p:cNvPr id="9" name="Picture 8" descr="Chart&#10;&#10;Description automatically generated">
            <a:extLst>
              <a:ext uri="{FF2B5EF4-FFF2-40B4-BE49-F238E27FC236}">
                <a16:creationId xmlns:a16="http://schemas.microsoft.com/office/drawing/2014/main" id="{45BD694E-6367-4C23-BD5F-DA30C20B1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91" y="1151779"/>
            <a:ext cx="3935606" cy="2533361"/>
          </a:xfrm>
          <a:prstGeom prst="rect">
            <a:avLst/>
          </a:prstGeom>
        </p:spPr>
      </p:pic>
      <p:sp>
        <p:nvSpPr>
          <p:cNvPr id="13" name="TextBox 12">
            <a:extLst>
              <a:ext uri="{FF2B5EF4-FFF2-40B4-BE49-F238E27FC236}">
                <a16:creationId xmlns:a16="http://schemas.microsoft.com/office/drawing/2014/main" id="{54FC852B-820E-4E4B-A9AA-61BED69B52E9}"/>
              </a:ext>
            </a:extLst>
          </p:cNvPr>
          <p:cNvSpPr txBox="1"/>
          <p:nvPr/>
        </p:nvSpPr>
        <p:spPr>
          <a:xfrm>
            <a:off x="1788281" y="877371"/>
            <a:ext cx="1495075" cy="276999"/>
          </a:xfrm>
          <a:prstGeom prst="rect">
            <a:avLst/>
          </a:prstGeom>
          <a:noFill/>
        </p:spPr>
        <p:txBody>
          <a:bodyPr wrap="square" rtlCol="0">
            <a:spAutoFit/>
          </a:bodyPr>
          <a:lstStyle/>
          <a:p>
            <a:r>
              <a:rPr lang="en-US" sz="1200" dirty="0"/>
              <a:t>Original Data</a:t>
            </a:r>
          </a:p>
        </p:txBody>
      </p:sp>
      <p:sp>
        <p:nvSpPr>
          <p:cNvPr id="10" name="Oval 9">
            <a:extLst>
              <a:ext uri="{FF2B5EF4-FFF2-40B4-BE49-F238E27FC236}">
                <a16:creationId xmlns:a16="http://schemas.microsoft.com/office/drawing/2014/main" id="{EE9180B5-4268-4BE5-AE44-CA1EE0C9E52A}"/>
              </a:ext>
            </a:extLst>
          </p:cNvPr>
          <p:cNvSpPr/>
          <p:nvPr/>
        </p:nvSpPr>
        <p:spPr>
          <a:xfrm>
            <a:off x="616018" y="3291840"/>
            <a:ext cx="2635214" cy="20029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67E7679-422A-4926-B63E-728DAFF80C60}"/>
              </a:ext>
            </a:extLst>
          </p:cNvPr>
          <p:cNvSpPr/>
          <p:nvPr/>
        </p:nvSpPr>
        <p:spPr>
          <a:xfrm rot="16200000">
            <a:off x="3897946" y="2957074"/>
            <a:ext cx="703216" cy="2406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4B8965C-3481-4409-8E1E-008F9502228D}"/>
              </a:ext>
            </a:extLst>
          </p:cNvPr>
          <p:cNvCxnSpPr/>
          <p:nvPr/>
        </p:nvCxnSpPr>
        <p:spPr>
          <a:xfrm flipH="1">
            <a:off x="3251231" y="5380522"/>
            <a:ext cx="32125" cy="37538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03E2242-FA87-4A77-95E5-BC26E46F092F}"/>
              </a:ext>
            </a:extLst>
          </p:cNvPr>
          <p:cNvCxnSpPr>
            <a:cxnSpLocks/>
          </p:cNvCxnSpPr>
          <p:nvPr/>
        </p:nvCxnSpPr>
        <p:spPr>
          <a:xfrm flipH="1">
            <a:off x="3660342" y="5380521"/>
            <a:ext cx="1" cy="3257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524ACF7-20EB-47BC-A30A-A95D80AEBCCD}"/>
              </a:ext>
            </a:extLst>
          </p:cNvPr>
          <p:cNvCxnSpPr>
            <a:cxnSpLocks/>
          </p:cNvCxnSpPr>
          <p:nvPr/>
        </p:nvCxnSpPr>
        <p:spPr>
          <a:xfrm>
            <a:off x="3884417" y="5436713"/>
            <a:ext cx="192460" cy="43469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Chart, histogram&#10;&#10;Description automatically generated">
            <a:extLst>
              <a:ext uri="{FF2B5EF4-FFF2-40B4-BE49-F238E27FC236}">
                <a16:creationId xmlns:a16="http://schemas.microsoft.com/office/drawing/2014/main" id="{0D09EB05-FB19-434E-A5FB-8C083DFEC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341" y="3578816"/>
            <a:ext cx="1755885" cy="1130268"/>
          </a:xfrm>
          <a:prstGeom prst="rect">
            <a:avLst/>
          </a:prstGeom>
        </p:spPr>
      </p:pic>
      <p:pic>
        <p:nvPicPr>
          <p:cNvPr id="26" name="Picture 25" descr="Chart&#10;&#10;Description automatically generated">
            <a:extLst>
              <a:ext uri="{FF2B5EF4-FFF2-40B4-BE49-F238E27FC236}">
                <a16:creationId xmlns:a16="http://schemas.microsoft.com/office/drawing/2014/main" id="{3C807FF7-7A98-48FF-B215-88BCB4457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1693" y="3578816"/>
            <a:ext cx="1755885" cy="1130268"/>
          </a:xfrm>
          <a:prstGeom prst="rect">
            <a:avLst/>
          </a:prstGeom>
        </p:spPr>
      </p:pic>
    </p:spTree>
    <p:extLst>
      <p:ext uri="{BB962C8B-B14F-4D97-AF65-F5344CB8AC3E}">
        <p14:creationId xmlns:p14="http://schemas.microsoft.com/office/powerpoint/2010/main" val="164736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0"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ARMA(5,5)</a:t>
            </a:r>
          </a:p>
        </p:txBody>
      </p:sp>
      <p:graphicFrame>
        <p:nvGraphicFramePr>
          <p:cNvPr id="3" name="Table 3">
            <a:extLst>
              <a:ext uri="{FF2B5EF4-FFF2-40B4-BE49-F238E27FC236}">
                <a16:creationId xmlns:a16="http://schemas.microsoft.com/office/drawing/2014/main" id="{DBC716E8-08F1-43E1-A607-38E2BC6DD933}"/>
              </a:ext>
            </a:extLst>
          </p:cNvPr>
          <p:cNvGraphicFramePr>
            <a:graphicFrameLocks noGrp="1"/>
          </p:cNvGraphicFramePr>
          <p:nvPr>
            <p:extLst>
              <p:ext uri="{D42A27DB-BD31-4B8C-83A1-F6EECF244321}">
                <p14:modId xmlns:p14="http://schemas.microsoft.com/office/powerpoint/2010/main" val="612451764"/>
              </p:ext>
            </p:extLst>
          </p:nvPr>
        </p:nvGraphicFramePr>
        <p:xfrm>
          <a:off x="6499124" y="2709311"/>
          <a:ext cx="3957648" cy="889000"/>
        </p:xfrm>
        <a:graphic>
          <a:graphicData uri="http://schemas.openxmlformats.org/drawingml/2006/table">
            <a:tbl>
              <a:tblPr firstRow="1" bandRow="1">
                <a:tableStyleId>{21E4AEA4-8DFA-4A89-87EB-49C32662AFE0}</a:tableStyleId>
              </a:tblPr>
              <a:tblGrid>
                <a:gridCol w="1419246">
                  <a:extLst>
                    <a:ext uri="{9D8B030D-6E8A-4147-A177-3AD203B41FA5}">
                      <a16:colId xmlns:a16="http://schemas.microsoft.com/office/drawing/2014/main" val="962230370"/>
                    </a:ext>
                  </a:extLst>
                </a:gridCol>
                <a:gridCol w="1269201">
                  <a:extLst>
                    <a:ext uri="{9D8B030D-6E8A-4147-A177-3AD203B41FA5}">
                      <a16:colId xmlns:a16="http://schemas.microsoft.com/office/drawing/2014/main" val="2008808351"/>
                    </a:ext>
                  </a:extLst>
                </a:gridCol>
                <a:gridCol w="1269201">
                  <a:extLst>
                    <a:ext uri="{9D8B030D-6E8A-4147-A177-3AD203B41FA5}">
                      <a16:colId xmlns:a16="http://schemas.microsoft.com/office/drawing/2014/main" val="1624812077"/>
                    </a:ext>
                  </a:extLst>
                </a:gridCol>
              </a:tblGrid>
              <a:tr h="447702">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ln>
                            <a:solidFill>
                              <a:schemeClr val="tx1"/>
                            </a:solidFill>
                          </a:ln>
                          <a:solidFill>
                            <a:schemeClr val="tx1"/>
                          </a:solidFill>
                        </a:rPr>
                        <a:t>Short Rolling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604932"/>
                  </a:ext>
                </a:extLst>
              </a:tr>
              <a:tr h="37084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473.4389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364477"/>
                  </a:ext>
                </a:extLst>
              </a:tr>
            </a:tbl>
          </a:graphicData>
        </a:graphic>
      </p:graphicFrame>
      <p:sp>
        <p:nvSpPr>
          <p:cNvPr id="15" name="TextBox 14">
            <a:extLst>
              <a:ext uri="{FF2B5EF4-FFF2-40B4-BE49-F238E27FC236}">
                <a16:creationId xmlns:a16="http://schemas.microsoft.com/office/drawing/2014/main" id="{FA2D1EC2-C7BB-4187-AC5A-8162DB3F88FF}"/>
              </a:ext>
            </a:extLst>
          </p:cNvPr>
          <p:cNvSpPr txBox="1"/>
          <p:nvPr/>
        </p:nvSpPr>
        <p:spPr>
          <a:xfrm>
            <a:off x="806245" y="1792225"/>
            <a:ext cx="2931514" cy="307777"/>
          </a:xfrm>
          <a:prstGeom prst="rect">
            <a:avLst/>
          </a:prstGeom>
          <a:noFill/>
        </p:spPr>
        <p:txBody>
          <a:bodyPr wrap="square" rtlCol="0">
            <a:spAutoFit/>
          </a:bodyPr>
          <a:lstStyle/>
          <a:p>
            <a:r>
              <a:rPr lang="en-US" sz="1400" dirty="0"/>
              <a:t>60-Days Short Term Forecast</a:t>
            </a:r>
          </a:p>
        </p:txBody>
      </p:sp>
      <p:sp>
        <p:nvSpPr>
          <p:cNvPr id="16" name="TextBox 15">
            <a:extLst>
              <a:ext uri="{FF2B5EF4-FFF2-40B4-BE49-F238E27FC236}">
                <a16:creationId xmlns:a16="http://schemas.microsoft.com/office/drawing/2014/main" id="{482F8574-22B9-4D64-8B40-62554043E3B4}"/>
              </a:ext>
            </a:extLst>
          </p:cNvPr>
          <p:cNvSpPr txBox="1"/>
          <p:nvPr/>
        </p:nvSpPr>
        <p:spPr>
          <a:xfrm>
            <a:off x="806245" y="4328440"/>
            <a:ext cx="2931514" cy="307777"/>
          </a:xfrm>
          <a:prstGeom prst="rect">
            <a:avLst/>
          </a:prstGeom>
          <a:noFill/>
        </p:spPr>
        <p:txBody>
          <a:bodyPr wrap="square" rtlCol="0">
            <a:spAutoFit/>
          </a:bodyPr>
          <a:lstStyle/>
          <a:p>
            <a:r>
              <a:rPr lang="en-US" sz="1400" dirty="0"/>
              <a:t>3-Years Long Term Forecast</a:t>
            </a:r>
          </a:p>
        </p:txBody>
      </p:sp>
      <p:graphicFrame>
        <p:nvGraphicFramePr>
          <p:cNvPr id="20" name="Table 3">
            <a:extLst>
              <a:ext uri="{FF2B5EF4-FFF2-40B4-BE49-F238E27FC236}">
                <a16:creationId xmlns:a16="http://schemas.microsoft.com/office/drawing/2014/main" id="{8DB91DEB-90EF-4B44-B2A1-F472A126B20A}"/>
              </a:ext>
            </a:extLst>
          </p:cNvPr>
          <p:cNvGraphicFramePr>
            <a:graphicFrameLocks noGrp="1"/>
          </p:cNvGraphicFramePr>
          <p:nvPr>
            <p:extLst>
              <p:ext uri="{D42A27DB-BD31-4B8C-83A1-F6EECF244321}">
                <p14:modId xmlns:p14="http://schemas.microsoft.com/office/powerpoint/2010/main" val="3048121002"/>
              </p:ext>
            </p:extLst>
          </p:nvPr>
        </p:nvGraphicFramePr>
        <p:xfrm>
          <a:off x="6499124" y="5158144"/>
          <a:ext cx="3957648" cy="828040"/>
        </p:xfrm>
        <a:graphic>
          <a:graphicData uri="http://schemas.openxmlformats.org/drawingml/2006/table">
            <a:tbl>
              <a:tblPr firstRow="1" bandRow="1">
                <a:tableStyleId>{21E4AEA4-8DFA-4A89-87EB-49C32662AFE0}</a:tableStyleId>
              </a:tblPr>
              <a:tblGrid>
                <a:gridCol w="1419246">
                  <a:extLst>
                    <a:ext uri="{9D8B030D-6E8A-4147-A177-3AD203B41FA5}">
                      <a16:colId xmlns:a16="http://schemas.microsoft.com/office/drawing/2014/main" val="962230370"/>
                    </a:ext>
                  </a:extLst>
                </a:gridCol>
                <a:gridCol w="1269201">
                  <a:extLst>
                    <a:ext uri="{9D8B030D-6E8A-4147-A177-3AD203B41FA5}">
                      <a16:colId xmlns:a16="http://schemas.microsoft.com/office/drawing/2014/main" val="141039055"/>
                    </a:ext>
                  </a:extLst>
                </a:gridCol>
                <a:gridCol w="1269201">
                  <a:extLst>
                    <a:ext uri="{9D8B030D-6E8A-4147-A177-3AD203B41FA5}">
                      <a16:colId xmlns:a16="http://schemas.microsoft.com/office/drawing/2014/main" val="1370015206"/>
                    </a:ext>
                  </a:extLst>
                </a:gridCol>
              </a:tblGrid>
              <a:tr h="447702">
                <a:tc>
                  <a:txBody>
                    <a:bodyPr/>
                    <a:lstStyle/>
                    <a:p>
                      <a:pPr algn="l"/>
                      <a:r>
                        <a:rPr lang="en-US" sz="12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dirty="0">
                          <a:ln>
                            <a:solidFill>
                              <a:schemeClr val="tx1"/>
                            </a:solidFill>
                          </a:ln>
                          <a:solidFill>
                            <a:schemeClr val="tx1"/>
                          </a:solidFill>
                        </a:rPr>
                        <a:t>Long Rolling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604932"/>
                  </a:ext>
                </a:extLst>
              </a:tr>
              <a:tr h="370840">
                <a:tc>
                  <a:txBody>
                    <a:bodyPr/>
                    <a:lstStyle/>
                    <a:p>
                      <a:r>
                        <a:rPr lang="en-US" sz="12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ln>
                            <a:solidFill>
                              <a:schemeClr val="tx1"/>
                            </a:solidFill>
                          </a:ln>
                          <a:solidFill>
                            <a:schemeClr val="tx1"/>
                          </a:solidFill>
                        </a:rPr>
                        <a:t>897.8244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364477"/>
                  </a:ext>
                </a:extLst>
              </a:tr>
            </a:tbl>
          </a:graphicData>
        </a:graphic>
      </p:graphicFrame>
      <p:pic>
        <p:nvPicPr>
          <p:cNvPr id="23" name="Picture 22" descr="A picture containing chart&#10;&#10;Description automatically generated">
            <a:extLst>
              <a:ext uri="{FF2B5EF4-FFF2-40B4-BE49-F238E27FC236}">
                <a16:creationId xmlns:a16="http://schemas.microsoft.com/office/drawing/2014/main" id="{A163E59B-2387-4FD9-8B6A-80F292D1C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34" y="4592204"/>
            <a:ext cx="6062232" cy="2192722"/>
          </a:xfrm>
          <a:prstGeom prst="rect">
            <a:avLst/>
          </a:prstGeom>
        </p:spPr>
      </p:pic>
      <p:pic>
        <p:nvPicPr>
          <p:cNvPr id="25" name="Picture 24" descr="A picture containing text, group, line, several&#10;&#10;Description automatically generated">
            <a:extLst>
              <a:ext uri="{FF2B5EF4-FFF2-40B4-BE49-F238E27FC236}">
                <a16:creationId xmlns:a16="http://schemas.microsoft.com/office/drawing/2014/main" id="{87EE465F-6308-4F97-A112-D4A94203F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34" y="2065171"/>
            <a:ext cx="6062232" cy="2177281"/>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A839D66-FF7E-45A3-8909-5F40A4AD2E32}"/>
                  </a:ext>
                </a:extLst>
              </p:cNvPr>
              <p:cNvSpPr txBox="1"/>
              <p:nvPr/>
            </p:nvSpPr>
            <p:spPr>
              <a:xfrm>
                <a:off x="204088" y="1040199"/>
                <a:ext cx="11592233" cy="615553"/>
              </a:xfrm>
              <a:prstGeom prst="rect">
                <a:avLst/>
              </a:prstGeom>
              <a:noFill/>
            </p:spPr>
            <p:txBody>
              <a:bodyPr wrap="square" rtlCol="0">
                <a:spAutoFit/>
              </a:bodyPr>
              <a:lstStyle/>
              <a:p>
                <a:r>
                  <a:rPr lang="en-US" b="1" dirty="0"/>
                  <a:t>Stationary ARMA(5,5) Model:</a:t>
                </a:r>
              </a:p>
              <a:p>
                <a14:m>
                  <m:oMath xmlns:m="http://schemas.openxmlformats.org/officeDocument/2006/math">
                    <m:d>
                      <m:dPr>
                        <m:ctrlPr>
                          <a:rPr lang="en-US" sz="1400" i="1" smtClean="0">
                            <a:latin typeface="Cambria Math" panose="02040503050406030204" pitchFamily="18" charset="0"/>
                            <a:cs typeface="Arial" pitchFamily="34" charset="0"/>
                          </a:rPr>
                        </m:ctrlPr>
                      </m:dPr>
                      <m:e>
                        <m:r>
                          <a:rPr lang="en-US" sz="1400" i="1">
                            <a:latin typeface="Cambria Math" panose="02040503050406030204" pitchFamily="18" charset="0"/>
                            <a:cs typeface="Arial" pitchFamily="34" charset="0"/>
                          </a:rPr>
                          <m:t>1−.99</m:t>
                        </m:r>
                        <m:r>
                          <a:rPr lang="en-US" sz="1400" i="1">
                            <a:latin typeface="Cambria Math" panose="02040503050406030204" pitchFamily="18" charset="0"/>
                            <a:cs typeface="Arial" pitchFamily="34" charset="0"/>
                          </a:rPr>
                          <m:t>𝐵</m:t>
                        </m:r>
                        <m:r>
                          <a:rPr lang="en-US" sz="1400" i="1">
                            <a:latin typeface="Cambria Math" panose="02040503050406030204" pitchFamily="18" charset="0"/>
                            <a:cs typeface="Arial" pitchFamily="34" charset="0"/>
                          </a:rPr>
                          <m:t>)(1−.29</m:t>
                        </m:r>
                        <m:r>
                          <a:rPr lang="en-US" sz="1400" i="1">
                            <a:latin typeface="Cambria Math" panose="02040503050406030204" pitchFamily="18" charset="0"/>
                            <a:cs typeface="Arial" pitchFamily="34" charset="0"/>
                          </a:rPr>
                          <m:t>𝐵</m:t>
                        </m:r>
                        <m:r>
                          <a:rPr lang="en-US" sz="1400" b="0" i="1" smtClean="0">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09</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i="1">
                                <a:latin typeface="Cambria Math" panose="02040503050406030204" pitchFamily="18" charset="0"/>
                                <a:cs typeface="Arial" pitchFamily="34" charset="0"/>
                              </a:rPr>
                              <m:t>2</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57</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3</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54</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4</m:t>
                            </m:r>
                          </m:sup>
                        </m:sSup>
                        <m:r>
                          <a:rPr lang="en-US" sz="1400" b="0" i="1" smtClean="0">
                            <a:latin typeface="Cambria Math" panose="02040503050406030204" pitchFamily="18" charset="0"/>
                            <a:cs typeface="Arial" pitchFamily="34" charset="0"/>
                          </a:rPr>
                          <m:t>+.51</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5</m:t>
                            </m:r>
                          </m:sup>
                        </m:sSup>
                        <m:r>
                          <a:rPr lang="en-US" sz="1400" i="1">
                            <a:latin typeface="Cambria Math" panose="02040503050406030204" pitchFamily="18" charset="0"/>
                            <a:cs typeface="Arial" pitchFamily="34" charset="0"/>
                          </a:rPr>
                          <m:t>)</m:t>
                        </m:r>
                      </m:e>
                    </m:d>
                    <m:d>
                      <m:dPr>
                        <m:ctrlPr>
                          <a:rPr lang="en-US" sz="1400" i="1">
                            <a:latin typeface="Cambria Math" panose="02040503050406030204" pitchFamily="18" charset="0"/>
                            <a:cs typeface="Arial" pitchFamily="34" charset="0"/>
                          </a:rPr>
                        </m:ctrlPr>
                      </m:dPr>
                      <m:e>
                        <m:sSub>
                          <m:sSubPr>
                            <m:ctrlPr>
                              <a:rPr lang="en-US" sz="1400" i="1">
                                <a:latin typeface="Cambria Math" panose="02040503050406030204" pitchFamily="18" charset="0"/>
                                <a:cs typeface="Arial" pitchFamily="34" charset="0"/>
                              </a:rPr>
                            </m:ctrlPr>
                          </m:sSubPr>
                          <m:e>
                            <m:r>
                              <a:rPr lang="en-US" sz="1400" i="1">
                                <a:latin typeface="Cambria Math" panose="02040503050406030204" pitchFamily="18" charset="0"/>
                                <a:cs typeface="Arial" pitchFamily="34" charset="0"/>
                              </a:rPr>
                              <m:t>𝑋</m:t>
                            </m:r>
                          </m:e>
                          <m:sub>
                            <m:r>
                              <a:rPr lang="en-US" sz="1400" i="1">
                                <a:latin typeface="Cambria Math" panose="02040503050406030204" pitchFamily="18" charset="0"/>
                                <a:cs typeface="Arial" pitchFamily="34" charset="0"/>
                              </a:rPr>
                              <m:t>𝑡</m:t>
                            </m:r>
                          </m:sub>
                        </m:sSub>
                        <m:r>
                          <a:rPr lang="en-US" sz="1400" b="0" i="1" smtClean="0">
                            <a:latin typeface="Cambria Math" panose="02040503050406030204" pitchFamily="18" charset="0"/>
                            <a:cs typeface="Arial" pitchFamily="34" charset="0"/>
                          </a:rPr>
                          <m:t>+176</m:t>
                        </m:r>
                      </m:e>
                    </m:d>
                    <m:r>
                      <a:rPr lang="en-US" sz="1400" i="1">
                        <a:latin typeface="Cambria Math" panose="02040503050406030204" pitchFamily="18" charset="0"/>
                        <a:cs typeface="Arial" pitchFamily="34" charset="0"/>
                      </a:rPr>
                      <m:t>=</m:t>
                    </m:r>
                    <m:sSub>
                      <m:sSubPr>
                        <m:ctrlPr>
                          <a:rPr lang="en-US" sz="1400" i="1">
                            <a:latin typeface="Cambria Math" panose="02040503050406030204" pitchFamily="18" charset="0"/>
                            <a:cs typeface="Arial" pitchFamily="34" charset="0"/>
                          </a:rPr>
                        </m:ctrlPr>
                      </m:sSubPr>
                      <m:e>
                        <m:r>
                          <a:rPr lang="en-US" sz="1400" i="1">
                            <a:latin typeface="Cambria Math" panose="02040503050406030204" pitchFamily="18" charset="0"/>
                            <a:cs typeface="Arial" pitchFamily="34" charset="0"/>
                          </a:rPr>
                          <m:t>(1−</m:t>
                        </m:r>
                        <m:r>
                          <a:rPr lang="en-US" sz="1400" b="0" i="1" smtClean="0">
                            <a:latin typeface="Cambria Math" panose="02040503050406030204" pitchFamily="18" charset="0"/>
                            <a:cs typeface="Arial" pitchFamily="34" charset="0"/>
                          </a:rPr>
                          <m:t>.09</m:t>
                        </m:r>
                        <m:r>
                          <a:rPr lang="en-US" sz="1400" i="1">
                            <a:latin typeface="Cambria Math" panose="02040503050406030204" pitchFamily="18" charset="0"/>
                            <a:cs typeface="Arial" pitchFamily="34" charset="0"/>
                          </a:rPr>
                          <m:t>𝐵</m:t>
                        </m:r>
                        <m:r>
                          <a:rPr lang="en-US" sz="1400" i="1">
                            <a:latin typeface="Cambria Math" panose="02040503050406030204" pitchFamily="18" charset="0"/>
                            <a:cs typeface="Arial" pitchFamily="34" charset="0"/>
                          </a:rPr>
                          <m:t>−.03</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i="1">
                                <a:latin typeface="Cambria Math" panose="02040503050406030204" pitchFamily="18" charset="0"/>
                                <a:cs typeface="Arial" pitchFamily="34" charset="0"/>
                              </a:rPr>
                              <m:t>2</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5</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3</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61</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4</m:t>
                            </m:r>
                          </m:sup>
                        </m:sSup>
                        <m:r>
                          <a:rPr lang="en-US" sz="1400" b="0" i="1" smtClean="0">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38</m:t>
                        </m:r>
                        <m:sSup>
                          <m:sSupPr>
                            <m:ctrlPr>
                              <a:rPr lang="en-US" sz="1400" i="1" smtClean="0">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5</m:t>
                            </m:r>
                          </m:sup>
                        </m:sSup>
                        <m:r>
                          <a:rPr lang="en-US" sz="1400" i="1">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𝑎</m:t>
                        </m:r>
                      </m:e>
                      <m:sub>
                        <m:r>
                          <a:rPr lang="en-US" sz="1400" i="1">
                            <a:latin typeface="Cambria Math" panose="02040503050406030204" pitchFamily="18" charset="0"/>
                            <a:cs typeface="Arial" pitchFamily="34" charset="0"/>
                          </a:rPr>
                          <m:t>𝑡</m:t>
                        </m:r>
                      </m:sub>
                    </m:sSub>
                  </m:oMath>
                </a14:m>
                <a:r>
                  <a:rPr lang="en-US" sz="1600" b="1" dirty="0"/>
                  <a:t> , </a:t>
                </a:r>
                <a14:m>
                  <m:oMath xmlns:m="http://schemas.openxmlformats.org/officeDocument/2006/math">
                    <m:sSubSup>
                      <m:sSubSupPr>
                        <m:ctrlPr>
                          <a:rPr lang="en-US" sz="1400" b="1" i="1" dirty="0">
                            <a:latin typeface="Cambria Math" panose="02040503050406030204" pitchFamily="18" charset="0"/>
                            <a:ea typeface="Cambria Math" panose="02040503050406030204" pitchFamily="18" charset="0"/>
                          </a:rPr>
                        </m:ctrlPr>
                      </m:sSubSupPr>
                      <m:e>
                        <m:acc>
                          <m:accPr>
                            <m:chr m:val="̂"/>
                            <m:ctrlPr>
                              <a:rPr lang="en-US" sz="1400" b="1" i="1" dirty="0">
                                <a:latin typeface="Cambria Math" panose="02040503050406030204" pitchFamily="18" charset="0"/>
                                <a:ea typeface="Cambria Math" panose="02040503050406030204" pitchFamily="18" charset="0"/>
                              </a:rPr>
                            </m:ctrlPr>
                          </m:accPr>
                          <m:e>
                            <m:r>
                              <a:rPr lang="el-GR" sz="1400" i="1" dirty="0">
                                <a:latin typeface="Cambria Math" panose="02040503050406030204" pitchFamily="18" charset="0"/>
                                <a:ea typeface="Cambria Math" panose="02040503050406030204" pitchFamily="18" charset="0"/>
                              </a:rPr>
                              <m:t>𝜎</m:t>
                            </m:r>
                          </m:e>
                        </m:acc>
                      </m:e>
                      <m:sub>
                        <m:r>
                          <a:rPr lang="en-US" sz="1400" b="1" i="1" dirty="0">
                            <a:latin typeface="Cambria Math" panose="02040503050406030204" pitchFamily="18" charset="0"/>
                            <a:ea typeface="Cambria Math" panose="02040503050406030204" pitchFamily="18" charset="0"/>
                          </a:rPr>
                          <m:t>𝒂</m:t>
                        </m:r>
                      </m:sub>
                      <m:sup>
                        <m:r>
                          <a:rPr lang="en-US" sz="1400" b="1" i="1" dirty="0">
                            <a:latin typeface="Cambria Math" panose="02040503050406030204" pitchFamily="18" charset="0"/>
                            <a:ea typeface="Cambria Math" panose="02040503050406030204" pitchFamily="18" charset="0"/>
                          </a:rPr>
                          <m:t>𝟐</m:t>
                        </m:r>
                      </m:sup>
                    </m:sSubSup>
                    <m:r>
                      <a:rPr lang="en-US" sz="1400" b="1" i="1" dirty="0">
                        <a:latin typeface="Cambria Math" panose="02040503050406030204" pitchFamily="18" charset="0"/>
                        <a:ea typeface="Cambria Math" panose="02040503050406030204" pitchFamily="18" charset="0"/>
                      </a:rPr>
                      <m:t>=</m:t>
                    </m:r>
                  </m:oMath>
                </a14:m>
                <a:r>
                  <a:rPr lang="en-US" sz="1400" b="1" dirty="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387.8</a:t>
                </a:r>
                <a:endParaRPr lang="en-US" sz="1600" dirty="0">
                  <a:latin typeface="Cambria Math" panose="02040503050406030204" pitchFamily="18" charset="0"/>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EA839D66-FF7E-45A3-8909-5F40A4AD2E32}"/>
                  </a:ext>
                </a:extLst>
              </p:cNvPr>
              <p:cNvSpPr txBox="1">
                <a:spLocks noRot="1" noChangeAspect="1" noMove="1" noResize="1" noEditPoints="1" noAdjustHandles="1" noChangeArrowheads="1" noChangeShapeType="1" noTextEdit="1"/>
              </p:cNvSpPr>
              <p:nvPr/>
            </p:nvSpPr>
            <p:spPr>
              <a:xfrm>
                <a:off x="204088" y="1040199"/>
                <a:ext cx="11592233" cy="615553"/>
              </a:xfrm>
              <a:prstGeom prst="rect">
                <a:avLst/>
              </a:prstGeom>
              <a:blipFill>
                <a:blip r:embed="rId4"/>
                <a:stretch>
                  <a:fillRect l="-421" t="-5941" b="-11881"/>
                </a:stretch>
              </a:blipFill>
            </p:spPr>
            <p:txBody>
              <a:bodyPr/>
              <a:lstStyle/>
              <a:p>
                <a:r>
                  <a:rPr lang="en-US">
                    <a:noFill/>
                  </a:rPr>
                  <a:t> </a:t>
                </a:r>
              </a:p>
            </p:txBody>
          </p:sp>
        </mc:Fallback>
      </mc:AlternateContent>
    </p:spTree>
    <p:extLst>
      <p:ext uri="{BB962C8B-B14F-4D97-AF65-F5344CB8AC3E}">
        <p14:creationId xmlns:p14="http://schemas.microsoft.com/office/powerpoint/2010/main" val="241836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ARIMA(9,1,1)</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73FB556-0998-437B-B7CC-C1AE42A0FF66}"/>
                  </a:ext>
                </a:extLst>
              </p:cNvPr>
              <p:cNvSpPr/>
              <p:nvPr/>
            </p:nvSpPr>
            <p:spPr>
              <a:xfrm>
                <a:off x="167147" y="884354"/>
                <a:ext cx="11307097" cy="589585"/>
              </a:xfrm>
              <a:prstGeom prst="rect">
                <a:avLst/>
              </a:prstGeom>
            </p:spPr>
            <p:txBody>
              <a:bodyPr wrap="square">
                <a:spAutoFit/>
              </a:bodyPr>
              <a:lstStyle/>
              <a:p>
                <a:r>
                  <a:rPr lang="en-US" b="1" dirty="0"/>
                  <a:t>Non-Stationary ARIMA(9,1,1) Model:</a:t>
                </a:r>
              </a:p>
              <a:p>
                <a14:m>
                  <m:oMath xmlns:m="http://schemas.openxmlformats.org/officeDocument/2006/math">
                    <m:d>
                      <m:dPr>
                        <m:ctrlPr>
                          <a:rPr lang="en-US" sz="1400" i="1">
                            <a:latin typeface="Cambria Math" panose="02040503050406030204" pitchFamily="18" charset="0"/>
                            <a:cs typeface="Arial" pitchFamily="34" charset="0"/>
                          </a:rPr>
                        </m:ctrlPr>
                      </m:dPr>
                      <m:e>
                        <m:r>
                          <a:rPr lang="en-US" sz="1400" i="1">
                            <a:latin typeface="Cambria Math" panose="02040503050406030204" pitchFamily="18" charset="0"/>
                            <a:cs typeface="Arial" pitchFamily="34" charset="0"/>
                          </a:rPr>
                          <m:t>1</m:t>
                        </m:r>
                        <m:r>
                          <a:rPr lang="en-US" sz="1400" b="0" i="1" smtClean="0">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𝐵</m:t>
                        </m:r>
                        <m:r>
                          <a:rPr lang="en-US" sz="1400" i="1">
                            <a:latin typeface="Cambria Math" panose="02040503050406030204" pitchFamily="18" charset="0"/>
                            <a:cs typeface="Arial" pitchFamily="34" charset="0"/>
                          </a:rPr>
                          <m:t>)(1−.14</m:t>
                        </m:r>
                        <m:r>
                          <a:rPr lang="en-US" sz="1400" i="1">
                            <a:latin typeface="Cambria Math" panose="02040503050406030204" pitchFamily="18" charset="0"/>
                            <a:cs typeface="Arial" pitchFamily="34" charset="0"/>
                          </a:rPr>
                          <m:t>𝐵</m:t>
                        </m:r>
                        <m:r>
                          <a:rPr lang="en-US" sz="1400" b="0" i="1" smtClean="0">
                            <a:latin typeface="Cambria Math" panose="02040503050406030204" pitchFamily="18" charset="0"/>
                            <a:cs typeface="Arial" pitchFamily="34" charset="0"/>
                          </a:rPr>
                          <m:t>+.002</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i="1">
                                <a:latin typeface="Cambria Math" panose="02040503050406030204" pitchFamily="18" charset="0"/>
                                <a:cs typeface="Arial" pitchFamily="34" charset="0"/>
                              </a:rPr>
                              <m:t>2</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07</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i="1">
                                <a:latin typeface="Cambria Math" panose="02040503050406030204" pitchFamily="18" charset="0"/>
                                <a:cs typeface="Arial" pitchFamily="34" charset="0"/>
                              </a:rPr>
                              <m:t>3</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02</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i="1">
                                <a:latin typeface="Cambria Math" panose="02040503050406030204" pitchFamily="18" charset="0"/>
                                <a:cs typeface="Arial" pitchFamily="34" charset="0"/>
                              </a:rPr>
                              <m:t>4</m:t>
                            </m:r>
                          </m:sup>
                        </m:sSup>
                        <m:r>
                          <a:rPr lang="en-US" sz="1400" b="0" i="1" smtClean="0">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03</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i="1">
                                <a:latin typeface="Cambria Math" panose="02040503050406030204" pitchFamily="18" charset="0"/>
                                <a:cs typeface="Arial" pitchFamily="34" charset="0"/>
                              </a:rPr>
                              <m:t>5</m:t>
                            </m:r>
                          </m:sup>
                        </m:sSup>
                        <m:r>
                          <a:rPr lang="en-US" sz="1400" b="0" i="1" smtClean="0">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005</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6</m:t>
                            </m:r>
                          </m:sup>
                        </m:sSup>
                        <m:r>
                          <a:rPr lang="en-US" sz="1400" b="0" i="1" smtClean="0">
                            <a:latin typeface="Cambria Math" panose="02040503050406030204" pitchFamily="18" charset="0"/>
                            <a:cs typeface="Arial" pitchFamily="34" charset="0"/>
                          </a:rPr>
                          <m:t>−</m:t>
                        </m:r>
                        <m:sSup>
                          <m:sSupPr>
                            <m:ctrlPr>
                              <a:rPr lang="en-US" sz="1400" i="1">
                                <a:latin typeface="Cambria Math" panose="02040503050406030204" pitchFamily="18" charset="0"/>
                                <a:cs typeface="Arial" pitchFamily="34" charset="0"/>
                              </a:rPr>
                            </m:ctrlPr>
                          </m:sSupPr>
                          <m:e>
                            <m:r>
                              <a:rPr lang="en-US" sz="1400" b="0" i="1" smtClean="0">
                                <a:latin typeface="Cambria Math" panose="02040503050406030204" pitchFamily="18" charset="0"/>
                                <a:cs typeface="Arial" pitchFamily="34" charset="0"/>
                              </a:rPr>
                              <m:t>.15</m:t>
                            </m:r>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7</m:t>
                            </m:r>
                          </m:sup>
                        </m:sSup>
                        <m:r>
                          <a:rPr lang="en-US" sz="1400" i="1">
                            <a:latin typeface="Cambria Math" panose="02040503050406030204" pitchFamily="18" charset="0"/>
                            <a:cs typeface="Arial" pitchFamily="34" charset="0"/>
                          </a:rPr>
                          <m:t>+.</m:t>
                        </m:r>
                        <m:sSup>
                          <m:sSupPr>
                            <m:ctrlPr>
                              <a:rPr lang="en-US" sz="1400" i="1">
                                <a:latin typeface="Cambria Math" panose="02040503050406030204" pitchFamily="18" charset="0"/>
                                <a:cs typeface="Arial" pitchFamily="34" charset="0"/>
                              </a:rPr>
                            </m:ctrlPr>
                          </m:sSupPr>
                          <m:e>
                            <m:r>
                              <a:rPr lang="en-US" sz="1400" b="0" i="1" smtClean="0">
                                <a:latin typeface="Cambria Math" panose="02040503050406030204" pitchFamily="18" charset="0"/>
                                <a:cs typeface="Arial" pitchFamily="34" charset="0"/>
                              </a:rPr>
                              <m:t>04</m:t>
                            </m:r>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8</m:t>
                            </m:r>
                          </m:sup>
                        </m:sSup>
                        <m:r>
                          <a:rPr lang="en-US" sz="1400" i="1">
                            <a:latin typeface="Cambria Math" panose="02040503050406030204" pitchFamily="18" charset="0"/>
                            <a:cs typeface="Arial" pitchFamily="34" charset="0"/>
                          </a:rPr>
                          <m:t>+.</m:t>
                        </m:r>
                        <m:r>
                          <a:rPr lang="en-US" sz="1400" b="0" i="1" smtClean="0">
                            <a:latin typeface="Cambria Math" panose="02040503050406030204" pitchFamily="18" charset="0"/>
                            <a:cs typeface="Arial" pitchFamily="34" charset="0"/>
                          </a:rPr>
                          <m:t>06</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𝐵</m:t>
                            </m:r>
                          </m:e>
                          <m:sup>
                            <m:r>
                              <a:rPr lang="en-US" sz="1400" b="0" i="1" smtClean="0">
                                <a:latin typeface="Cambria Math" panose="02040503050406030204" pitchFamily="18" charset="0"/>
                                <a:cs typeface="Arial" pitchFamily="34" charset="0"/>
                              </a:rPr>
                              <m:t>9</m:t>
                            </m:r>
                          </m:sup>
                        </m:sSup>
                        <m:r>
                          <a:rPr lang="en-US" sz="1400" i="1">
                            <a:latin typeface="Cambria Math" panose="02040503050406030204" pitchFamily="18" charset="0"/>
                            <a:cs typeface="Arial" pitchFamily="34" charset="0"/>
                          </a:rPr>
                          <m:t>)</m:t>
                        </m:r>
                      </m:e>
                    </m:d>
                    <m:d>
                      <m:dPr>
                        <m:ctrlPr>
                          <a:rPr lang="en-US" sz="1400" i="1">
                            <a:latin typeface="Cambria Math" panose="02040503050406030204" pitchFamily="18" charset="0"/>
                            <a:cs typeface="Arial" pitchFamily="34" charset="0"/>
                          </a:rPr>
                        </m:ctrlPr>
                      </m:dPr>
                      <m:e>
                        <m:sSub>
                          <m:sSubPr>
                            <m:ctrlPr>
                              <a:rPr lang="en-US" sz="1400" i="1">
                                <a:latin typeface="Cambria Math" panose="02040503050406030204" pitchFamily="18" charset="0"/>
                                <a:cs typeface="Arial" pitchFamily="34" charset="0"/>
                              </a:rPr>
                            </m:ctrlPr>
                          </m:sSubPr>
                          <m:e>
                            <m:r>
                              <a:rPr lang="en-US" sz="1400" i="1">
                                <a:latin typeface="Cambria Math" panose="02040503050406030204" pitchFamily="18" charset="0"/>
                                <a:cs typeface="Arial" pitchFamily="34" charset="0"/>
                              </a:rPr>
                              <m:t>𝑋</m:t>
                            </m:r>
                          </m:e>
                          <m:sub>
                            <m:r>
                              <a:rPr lang="en-US" sz="1400" i="1">
                                <a:latin typeface="Cambria Math" panose="02040503050406030204" pitchFamily="18" charset="0"/>
                                <a:cs typeface="Arial" pitchFamily="34" charset="0"/>
                              </a:rPr>
                              <m:t>𝑡</m:t>
                            </m:r>
                          </m:sub>
                        </m:sSub>
                        <m:r>
                          <a:rPr lang="en-US" sz="1400" b="0" i="1" smtClean="0">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176</m:t>
                        </m:r>
                      </m:e>
                    </m:d>
                    <m:r>
                      <a:rPr lang="en-US" sz="1400" i="1">
                        <a:latin typeface="Cambria Math" panose="02040503050406030204" pitchFamily="18" charset="0"/>
                        <a:cs typeface="Arial" pitchFamily="34" charset="0"/>
                      </a:rPr>
                      <m:t>=</m:t>
                    </m:r>
                    <m:sSub>
                      <m:sSubPr>
                        <m:ctrlPr>
                          <a:rPr lang="en-US" sz="1400" i="1">
                            <a:latin typeface="Cambria Math" panose="02040503050406030204" pitchFamily="18" charset="0"/>
                            <a:cs typeface="Arial" pitchFamily="34" charset="0"/>
                          </a:rPr>
                        </m:ctrlPr>
                      </m:sSubPr>
                      <m:e>
                        <m:r>
                          <a:rPr lang="en-US" sz="1400" i="1">
                            <a:latin typeface="Cambria Math" panose="02040503050406030204" pitchFamily="18" charset="0"/>
                            <a:cs typeface="Arial" pitchFamily="34" charset="0"/>
                          </a:rPr>
                          <m:t>(1−.</m:t>
                        </m:r>
                        <m:r>
                          <a:rPr lang="en-US" sz="1400" b="0" i="1" smtClean="0">
                            <a:latin typeface="Cambria Math" panose="02040503050406030204" pitchFamily="18" charset="0"/>
                            <a:cs typeface="Arial" pitchFamily="34" charset="0"/>
                          </a:rPr>
                          <m:t>94</m:t>
                        </m:r>
                        <m:r>
                          <a:rPr lang="en-US" sz="1400" i="1">
                            <a:latin typeface="Cambria Math" panose="02040503050406030204" pitchFamily="18" charset="0"/>
                            <a:cs typeface="Arial" pitchFamily="34" charset="0"/>
                          </a:rPr>
                          <m:t>𝐵</m:t>
                        </m:r>
                        <m:r>
                          <a:rPr lang="en-US" sz="1400" i="1">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𝑎</m:t>
                        </m:r>
                      </m:e>
                      <m:sub>
                        <m:r>
                          <a:rPr lang="en-US" sz="1400" i="1">
                            <a:latin typeface="Cambria Math" panose="02040503050406030204" pitchFamily="18" charset="0"/>
                            <a:cs typeface="Arial" pitchFamily="34" charset="0"/>
                          </a:rPr>
                          <m:t>𝑡</m:t>
                        </m:r>
                      </m:sub>
                    </m:sSub>
                  </m:oMath>
                </a14:m>
                <a:r>
                  <a:rPr lang="en-US" sz="1400" b="1" dirty="0"/>
                  <a:t> , </a:t>
                </a:r>
                <a14:m>
                  <m:oMath xmlns:m="http://schemas.openxmlformats.org/officeDocument/2006/math">
                    <m:sSubSup>
                      <m:sSubSupPr>
                        <m:ctrlPr>
                          <a:rPr lang="en-US" sz="1400" b="1" i="1" dirty="0">
                            <a:latin typeface="Cambria Math" panose="02040503050406030204" pitchFamily="18" charset="0"/>
                            <a:ea typeface="Cambria Math" panose="02040503050406030204" pitchFamily="18" charset="0"/>
                          </a:rPr>
                        </m:ctrlPr>
                      </m:sSubSupPr>
                      <m:e>
                        <m:acc>
                          <m:accPr>
                            <m:chr m:val="̂"/>
                            <m:ctrlPr>
                              <a:rPr lang="en-US" sz="1400" b="1" i="1" dirty="0">
                                <a:latin typeface="Cambria Math" panose="02040503050406030204" pitchFamily="18" charset="0"/>
                                <a:ea typeface="Cambria Math" panose="02040503050406030204" pitchFamily="18" charset="0"/>
                              </a:rPr>
                            </m:ctrlPr>
                          </m:accPr>
                          <m:e>
                            <m:r>
                              <a:rPr lang="el-GR" sz="1400" i="1" dirty="0">
                                <a:latin typeface="Cambria Math" panose="02040503050406030204" pitchFamily="18" charset="0"/>
                                <a:ea typeface="Cambria Math" panose="02040503050406030204" pitchFamily="18" charset="0"/>
                              </a:rPr>
                              <m:t>𝜎</m:t>
                            </m:r>
                          </m:e>
                        </m:acc>
                      </m:e>
                      <m:sub>
                        <m:r>
                          <a:rPr lang="en-US" sz="1400" b="1" i="1" dirty="0">
                            <a:latin typeface="Cambria Math" panose="02040503050406030204" pitchFamily="18" charset="0"/>
                            <a:ea typeface="Cambria Math" panose="02040503050406030204" pitchFamily="18" charset="0"/>
                          </a:rPr>
                          <m:t>𝒂</m:t>
                        </m:r>
                      </m:sub>
                      <m:sup>
                        <m:r>
                          <a:rPr lang="en-US" sz="1400" b="1" i="1" dirty="0">
                            <a:latin typeface="Cambria Math" panose="02040503050406030204" pitchFamily="18" charset="0"/>
                            <a:ea typeface="Cambria Math" panose="02040503050406030204" pitchFamily="18" charset="0"/>
                          </a:rPr>
                          <m:t>𝟐</m:t>
                        </m:r>
                      </m:sup>
                    </m:sSubSup>
                    <m:r>
                      <a:rPr lang="en-US" sz="1400" b="1" i="1" dirty="0">
                        <a:latin typeface="Cambria Math" panose="02040503050406030204" pitchFamily="18" charset="0"/>
                        <a:ea typeface="Cambria Math" panose="02040503050406030204" pitchFamily="18" charset="0"/>
                      </a:rPr>
                      <m:t>=</m:t>
                    </m:r>
                  </m:oMath>
                </a14:m>
                <a:r>
                  <a:rPr lang="en-US" sz="1400" b="1" dirty="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393.86</a:t>
                </a:r>
              </a:p>
            </p:txBody>
          </p:sp>
        </mc:Choice>
        <mc:Fallback xmlns="">
          <p:sp>
            <p:nvSpPr>
              <p:cNvPr id="5" name="Rectangle 4">
                <a:extLst>
                  <a:ext uri="{FF2B5EF4-FFF2-40B4-BE49-F238E27FC236}">
                    <a16:creationId xmlns:a16="http://schemas.microsoft.com/office/drawing/2014/main" id="{773FB556-0998-437B-B7CC-C1AE42A0FF66}"/>
                  </a:ext>
                </a:extLst>
              </p:cNvPr>
              <p:cNvSpPr>
                <a:spLocks noRot="1" noChangeAspect="1" noMove="1" noResize="1" noEditPoints="1" noAdjustHandles="1" noChangeArrowheads="1" noChangeShapeType="1" noTextEdit="1"/>
              </p:cNvSpPr>
              <p:nvPr/>
            </p:nvSpPr>
            <p:spPr>
              <a:xfrm>
                <a:off x="167147" y="884354"/>
                <a:ext cx="11307097" cy="589585"/>
              </a:xfrm>
              <a:prstGeom prst="rect">
                <a:avLst/>
              </a:prstGeom>
              <a:blipFill>
                <a:blip r:embed="rId2"/>
                <a:stretch>
                  <a:fillRect l="-431" t="-5155" b="-10309"/>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FDC2B83D-C72F-470C-BC63-44D88464103D}"/>
              </a:ext>
            </a:extLst>
          </p:cNvPr>
          <p:cNvGraphicFramePr>
            <a:graphicFrameLocks noGrp="1"/>
          </p:cNvGraphicFramePr>
          <p:nvPr>
            <p:extLst>
              <p:ext uri="{D42A27DB-BD31-4B8C-83A1-F6EECF244321}">
                <p14:modId xmlns:p14="http://schemas.microsoft.com/office/powerpoint/2010/main" val="1585787778"/>
              </p:ext>
            </p:extLst>
          </p:nvPr>
        </p:nvGraphicFramePr>
        <p:xfrm>
          <a:off x="6499124" y="2709311"/>
          <a:ext cx="3957648" cy="1259840"/>
        </p:xfrm>
        <a:graphic>
          <a:graphicData uri="http://schemas.openxmlformats.org/drawingml/2006/table">
            <a:tbl>
              <a:tblPr firstRow="1" bandRow="1">
                <a:tableStyleId>{21E4AEA4-8DFA-4A89-87EB-49C32662AFE0}</a:tableStyleId>
              </a:tblPr>
              <a:tblGrid>
                <a:gridCol w="1419246">
                  <a:extLst>
                    <a:ext uri="{9D8B030D-6E8A-4147-A177-3AD203B41FA5}">
                      <a16:colId xmlns:a16="http://schemas.microsoft.com/office/drawing/2014/main" val="962230370"/>
                    </a:ext>
                  </a:extLst>
                </a:gridCol>
                <a:gridCol w="1269201">
                  <a:extLst>
                    <a:ext uri="{9D8B030D-6E8A-4147-A177-3AD203B41FA5}">
                      <a16:colId xmlns:a16="http://schemas.microsoft.com/office/drawing/2014/main" val="2008808351"/>
                    </a:ext>
                  </a:extLst>
                </a:gridCol>
                <a:gridCol w="1269201">
                  <a:extLst>
                    <a:ext uri="{9D8B030D-6E8A-4147-A177-3AD203B41FA5}">
                      <a16:colId xmlns:a16="http://schemas.microsoft.com/office/drawing/2014/main" val="1624812077"/>
                    </a:ext>
                  </a:extLst>
                </a:gridCol>
              </a:tblGrid>
              <a:tr h="447702">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ln>
                            <a:solidFill>
                              <a:schemeClr val="tx1"/>
                            </a:solidFill>
                          </a:ln>
                          <a:solidFill>
                            <a:schemeClr val="tx1"/>
                          </a:solidFill>
                        </a:rPr>
                        <a:t>Short Rolling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604932"/>
                  </a:ext>
                </a:extLst>
              </a:tr>
              <a:tr h="37084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473.4389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2768907"/>
                  </a:ext>
                </a:extLst>
              </a:tr>
              <a:tr h="370840">
                <a:tc>
                  <a:txBody>
                    <a:bodyPr/>
                    <a:lstStyle/>
                    <a:p>
                      <a:r>
                        <a:rPr lang="en-US" sz="1400" b="0" dirty="0">
                          <a:ln>
                            <a:solidFill>
                              <a:schemeClr val="tx1"/>
                            </a:solidFill>
                          </a:ln>
                          <a:solidFill>
                            <a:schemeClr val="tx1"/>
                          </a:solidFill>
                          <a:highlight>
                            <a:srgbClr val="FFFF00"/>
                          </a:highlight>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888.2925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518.2834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364477"/>
                  </a:ext>
                </a:extLst>
              </a:tr>
            </a:tbl>
          </a:graphicData>
        </a:graphic>
      </p:graphicFrame>
      <p:sp>
        <p:nvSpPr>
          <p:cNvPr id="12" name="TextBox 11">
            <a:extLst>
              <a:ext uri="{FF2B5EF4-FFF2-40B4-BE49-F238E27FC236}">
                <a16:creationId xmlns:a16="http://schemas.microsoft.com/office/drawing/2014/main" id="{E091AB53-63FE-4729-AA69-131B6C1FAA8E}"/>
              </a:ext>
            </a:extLst>
          </p:cNvPr>
          <p:cNvSpPr txBox="1"/>
          <p:nvPr/>
        </p:nvSpPr>
        <p:spPr>
          <a:xfrm>
            <a:off x="806245" y="1743065"/>
            <a:ext cx="2931514" cy="307777"/>
          </a:xfrm>
          <a:prstGeom prst="rect">
            <a:avLst/>
          </a:prstGeom>
          <a:noFill/>
        </p:spPr>
        <p:txBody>
          <a:bodyPr wrap="square" rtlCol="0">
            <a:spAutoFit/>
          </a:bodyPr>
          <a:lstStyle/>
          <a:p>
            <a:r>
              <a:rPr lang="en-US" sz="1400" dirty="0"/>
              <a:t>60-Days Short Term Forecast</a:t>
            </a:r>
          </a:p>
        </p:txBody>
      </p:sp>
      <p:sp>
        <p:nvSpPr>
          <p:cNvPr id="13" name="TextBox 12">
            <a:extLst>
              <a:ext uri="{FF2B5EF4-FFF2-40B4-BE49-F238E27FC236}">
                <a16:creationId xmlns:a16="http://schemas.microsoft.com/office/drawing/2014/main" id="{B665EBB9-3C0A-4E12-966D-310373777663}"/>
              </a:ext>
            </a:extLst>
          </p:cNvPr>
          <p:cNvSpPr txBox="1"/>
          <p:nvPr/>
        </p:nvSpPr>
        <p:spPr>
          <a:xfrm>
            <a:off x="806245" y="4328440"/>
            <a:ext cx="2931514" cy="307777"/>
          </a:xfrm>
          <a:prstGeom prst="rect">
            <a:avLst/>
          </a:prstGeom>
          <a:noFill/>
        </p:spPr>
        <p:txBody>
          <a:bodyPr wrap="square" rtlCol="0">
            <a:spAutoFit/>
          </a:bodyPr>
          <a:lstStyle/>
          <a:p>
            <a:r>
              <a:rPr lang="en-US" sz="1400" dirty="0"/>
              <a:t>3-Years Long Term Forecast</a:t>
            </a:r>
          </a:p>
        </p:txBody>
      </p:sp>
      <p:graphicFrame>
        <p:nvGraphicFramePr>
          <p:cNvPr id="14" name="Table 3">
            <a:extLst>
              <a:ext uri="{FF2B5EF4-FFF2-40B4-BE49-F238E27FC236}">
                <a16:creationId xmlns:a16="http://schemas.microsoft.com/office/drawing/2014/main" id="{56BE30B8-E696-4760-A4AE-44EEA84202F6}"/>
              </a:ext>
            </a:extLst>
          </p:cNvPr>
          <p:cNvGraphicFramePr>
            <a:graphicFrameLocks noGrp="1"/>
          </p:cNvGraphicFramePr>
          <p:nvPr>
            <p:extLst>
              <p:ext uri="{D42A27DB-BD31-4B8C-83A1-F6EECF244321}">
                <p14:modId xmlns:p14="http://schemas.microsoft.com/office/powerpoint/2010/main" val="3983620822"/>
              </p:ext>
            </p:extLst>
          </p:nvPr>
        </p:nvGraphicFramePr>
        <p:xfrm>
          <a:off x="6499124" y="5158144"/>
          <a:ext cx="3957648" cy="1198880"/>
        </p:xfrm>
        <a:graphic>
          <a:graphicData uri="http://schemas.openxmlformats.org/drawingml/2006/table">
            <a:tbl>
              <a:tblPr firstRow="1" bandRow="1">
                <a:tableStyleId>{21E4AEA4-8DFA-4A89-87EB-49C32662AFE0}</a:tableStyleId>
              </a:tblPr>
              <a:tblGrid>
                <a:gridCol w="1419246">
                  <a:extLst>
                    <a:ext uri="{9D8B030D-6E8A-4147-A177-3AD203B41FA5}">
                      <a16:colId xmlns:a16="http://schemas.microsoft.com/office/drawing/2014/main" val="962230370"/>
                    </a:ext>
                  </a:extLst>
                </a:gridCol>
                <a:gridCol w="1269201">
                  <a:extLst>
                    <a:ext uri="{9D8B030D-6E8A-4147-A177-3AD203B41FA5}">
                      <a16:colId xmlns:a16="http://schemas.microsoft.com/office/drawing/2014/main" val="141039055"/>
                    </a:ext>
                  </a:extLst>
                </a:gridCol>
                <a:gridCol w="1269201">
                  <a:extLst>
                    <a:ext uri="{9D8B030D-6E8A-4147-A177-3AD203B41FA5}">
                      <a16:colId xmlns:a16="http://schemas.microsoft.com/office/drawing/2014/main" val="1370015206"/>
                    </a:ext>
                  </a:extLst>
                </a:gridCol>
              </a:tblGrid>
              <a:tr h="447702">
                <a:tc>
                  <a:txBody>
                    <a:bodyPr/>
                    <a:lstStyle/>
                    <a:p>
                      <a:pPr algn="l"/>
                      <a:r>
                        <a:rPr lang="en-US" sz="12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b="1" dirty="0">
                          <a:ln>
                            <a:solidFill>
                              <a:schemeClr val="tx1"/>
                            </a:solidFill>
                          </a:ln>
                          <a:solidFill>
                            <a:schemeClr val="tx1"/>
                          </a:solidFill>
                        </a:rPr>
                        <a:t>Long Rolling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4604932"/>
                  </a:ext>
                </a:extLst>
              </a:tr>
              <a:tr h="370840">
                <a:tc>
                  <a:txBody>
                    <a:bodyPr/>
                    <a:lstStyle/>
                    <a:p>
                      <a:r>
                        <a:rPr lang="en-US" sz="12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ln>
                            <a:solidFill>
                              <a:schemeClr val="tx1"/>
                            </a:solidFill>
                          </a:ln>
                          <a:solidFill>
                            <a:schemeClr val="tx1"/>
                          </a:solidFill>
                        </a:rPr>
                        <a:t>897.8244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067847"/>
                  </a:ext>
                </a:extLst>
              </a:tr>
              <a:tr h="370840">
                <a:tc>
                  <a:txBody>
                    <a:bodyPr/>
                    <a:lstStyle/>
                    <a:p>
                      <a:r>
                        <a:rPr lang="en-US" sz="1200" b="0" dirty="0">
                          <a:ln>
                            <a:solidFill>
                              <a:schemeClr val="tx1"/>
                            </a:solidFill>
                          </a:ln>
                          <a:solidFill>
                            <a:schemeClr val="tx1"/>
                          </a:solidFill>
                          <a:highlight>
                            <a:srgbClr val="FFFF00"/>
                          </a:highlight>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866.2923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1304.745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364477"/>
                  </a:ext>
                </a:extLst>
              </a:tr>
            </a:tbl>
          </a:graphicData>
        </a:graphic>
      </p:graphicFrame>
      <p:pic>
        <p:nvPicPr>
          <p:cNvPr id="17" name="Picture 16">
            <a:extLst>
              <a:ext uri="{FF2B5EF4-FFF2-40B4-BE49-F238E27FC236}">
                <a16:creationId xmlns:a16="http://schemas.microsoft.com/office/drawing/2014/main" id="{02C21FF2-AE13-46EB-86E2-5D3B5DBC9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47" y="4636217"/>
            <a:ext cx="5997678" cy="2214242"/>
          </a:xfrm>
          <a:prstGeom prst="rect">
            <a:avLst/>
          </a:prstGeom>
        </p:spPr>
      </p:pic>
      <p:pic>
        <p:nvPicPr>
          <p:cNvPr id="19" name="Picture 18" descr="A picture containing sky, group, lined, line&#10;&#10;Description automatically generated">
            <a:extLst>
              <a:ext uri="{FF2B5EF4-FFF2-40B4-BE49-F238E27FC236}">
                <a16:creationId xmlns:a16="http://schemas.microsoft.com/office/drawing/2014/main" id="{11E18C54-00EA-4CAE-95C6-187422002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147" y="2104316"/>
            <a:ext cx="5997678" cy="2181530"/>
          </a:xfrm>
          <a:prstGeom prst="rect">
            <a:avLst/>
          </a:prstGeom>
        </p:spPr>
      </p:pic>
    </p:spTree>
    <p:extLst>
      <p:ext uri="{BB962C8B-B14F-4D97-AF65-F5344CB8AC3E}">
        <p14:creationId xmlns:p14="http://schemas.microsoft.com/office/powerpoint/2010/main" val="350642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Signal-plus noise</a:t>
            </a:r>
          </a:p>
        </p:txBody>
      </p:sp>
      <p:pic>
        <p:nvPicPr>
          <p:cNvPr id="6" name="Picture 5" descr="Chart&#10;&#10;Description automatically generated">
            <a:extLst>
              <a:ext uri="{FF2B5EF4-FFF2-40B4-BE49-F238E27FC236}">
                <a16:creationId xmlns:a16="http://schemas.microsoft.com/office/drawing/2014/main" id="{11F900E7-BEDE-44FF-8F20-5DB9FE0DF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94" y="1840568"/>
            <a:ext cx="4785609" cy="3083866"/>
          </a:xfrm>
          <a:prstGeom prst="rect">
            <a:avLst/>
          </a:prstGeom>
        </p:spPr>
      </p:pic>
      <p:pic>
        <p:nvPicPr>
          <p:cNvPr id="8" name="Picture 7" descr="A picture containing text, posing, day&#10;&#10;Description automatically generated">
            <a:extLst>
              <a:ext uri="{FF2B5EF4-FFF2-40B4-BE49-F238E27FC236}">
                <a16:creationId xmlns:a16="http://schemas.microsoft.com/office/drawing/2014/main" id="{EAAA27A3-CD89-40BA-A279-4C5C71645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249" y="1840568"/>
            <a:ext cx="4785609" cy="3083868"/>
          </a:xfrm>
          <a:prstGeom prst="rect">
            <a:avLst/>
          </a:prstGeom>
        </p:spPr>
      </p:pic>
      <p:cxnSp>
        <p:nvCxnSpPr>
          <p:cNvPr id="12" name="Straight Arrow Connector 11">
            <a:extLst>
              <a:ext uri="{FF2B5EF4-FFF2-40B4-BE49-F238E27FC236}">
                <a16:creationId xmlns:a16="http://schemas.microsoft.com/office/drawing/2014/main" id="{9D1811C3-64F7-478D-8E34-8E0483DA0FDA}"/>
              </a:ext>
            </a:extLst>
          </p:cNvPr>
          <p:cNvCxnSpPr>
            <a:cxnSpLocks/>
          </p:cNvCxnSpPr>
          <p:nvPr/>
        </p:nvCxnSpPr>
        <p:spPr>
          <a:xfrm flipV="1">
            <a:off x="501090" y="2867703"/>
            <a:ext cx="4718687" cy="73057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ED72E60-E7EC-40CF-9DEB-A68F6406C293}"/>
              </a:ext>
            </a:extLst>
          </p:cNvPr>
          <p:cNvSpPr txBox="1"/>
          <p:nvPr/>
        </p:nvSpPr>
        <p:spPr>
          <a:xfrm>
            <a:off x="5219777" y="2698426"/>
            <a:ext cx="511950" cy="338554"/>
          </a:xfrm>
          <a:prstGeom prst="rect">
            <a:avLst/>
          </a:prstGeom>
          <a:noFill/>
        </p:spPr>
        <p:txBody>
          <a:bodyPr wrap="square" rtlCol="0">
            <a:spAutoFit/>
          </a:bodyPr>
          <a:lstStyle/>
          <a:p>
            <a:r>
              <a:rPr lang="en-US" sz="1600" b="1" dirty="0"/>
              <a:t>???</a:t>
            </a:r>
          </a:p>
        </p:txBody>
      </p:sp>
      <p:sp>
        <p:nvSpPr>
          <p:cNvPr id="27" name="TextBox 26">
            <a:extLst>
              <a:ext uri="{FF2B5EF4-FFF2-40B4-BE49-F238E27FC236}">
                <a16:creationId xmlns:a16="http://schemas.microsoft.com/office/drawing/2014/main" id="{4B7A65EF-8649-42C0-ACCF-82D5C8DB05C2}"/>
              </a:ext>
            </a:extLst>
          </p:cNvPr>
          <p:cNvSpPr txBox="1"/>
          <p:nvPr/>
        </p:nvSpPr>
        <p:spPr>
          <a:xfrm>
            <a:off x="1355464" y="1356882"/>
            <a:ext cx="2883049" cy="369332"/>
          </a:xfrm>
          <a:prstGeom prst="rect">
            <a:avLst/>
          </a:prstGeom>
          <a:noFill/>
        </p:spPr>
        <p:txBody>
          <a:bodyPr wrap="square" rtlCol="0">
            <a:spAutoFit/>
          </a:bodyPr>
          <a:lstStyle/>
          <a:p>
            <a:r>
              <a:rPr lang="en-US" dirty="0"/>
              <a:t>Is crime going up?</a:t>
            </a:r>
          </a:p>
        </p:txBody>
      </p:sp>
      <p:sp>
        <p:nvSpPr>
          <p:cNvPr id="28" name="TextBox 27">
            <a:extLst>
              <a:ext uri="{FF2B5EF4-FFF2-40B4-BE49-F238E27FC236}">
                <a16:creationId xmlns:a16="http://schemas.microsoft.com/office/drawing/2014/main" id="{456BE079-DF90-4CF8-AB23-745B8CE8A03C}"/>
              </a:ext>
            </a:extLst>
          </p:cNvPr>
          <p:cNvSpPr txBox="1"/>
          <p:nvPr/>
        </p:nvSpPr>
        <p:spPr>
          <a:xfrm>
            <a:off x="6982020" y="1356882"/>
            <a:ext cx="2883049" cy="369332"/>
          </a:xfrm>
          <a:prstGeom prst="rect">
            <a:avLst/>
          </a:prstGeom>
          <a:noFill/>
        </p:spPr>
        <p:txBody>
          <a:bodyPr wrap="square" rtlCol="0">
            <a:spAutoFit/>
          </a:bodyPr>
          <a:lstStyle/>
          <a:p>
            <a:r>
              <a:rPr lang="en-US"/>
              <a:t>Is crime constant in Dallas?</a:t>
            </a:r>
            <a:endParaRPr lang="en-US" dirty="0"/>
          </a:p>
        </p:txBody>
      </p:sp>
    </p:spTree>
    <p:extLst>
      <p:ext uri="{BB962C8B-B14F-4D97-AF65-F5344CB8AC3E}">
        <p14:creationId xmlns:p14="http://schemas.microsoft.com/office/powerpoint/2010/main" val="1184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Signal-plus noise</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916E970-5856-4959-AA9D-40AD05F6A233}"/>
                  </a:ext>
                </a:extLst>
              </p:cNvPr>
              <p:cNvSpPr/>
              <p:nvPr/>
            </p:nvSpPr>
            <p:spPr>
              <a:xfrm>
                <a:off x="2893314" y="858751"/>
                <a:ext cx="6086169" cy="589585"/>
              </a:xfrm>
              <a:prstGeom prst="rect">
                <a:avLst/>
              </a:prstGeom>
            </p:spPr>
            <p:txBody>
              <a:bodyPr wrap="square">
                <a:spAutoFit/>
              </a:bodyPr>
              <a:lstStyle/>
              <a:p>
                <a:r>
                  <a:rPr lang="en-US" b="1" dirty="0"/>
                  <a:t>Signal-Plus Noise Model, </a:t>
                </a:r>
                <a:r>
                  <a:rPr lang="en-US" b="1" dirty="0" err="1"/>
                  <a:t>Zt</a:t>
                </a:r>
                <a:r>
                  <a:rPr lang="en-US" b="1" dirty="0"/>
                  <a:t> = AR(2):</a:t>
                </a:r>
              </a:p>
              <a:p>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𝑋</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b="0" i="1" smtClean="0">
                        <a:latin typeface="Cambria Math" panose="02040503050406030204" pitchFamily="18" charset="0"/>
                      </a:rPr>
                      <m:t>159.7</m:t>
                    </m:r>
                    <m:r>
                      <a:rPr lang="en-US" sz="1400" i="1">
                        <a:latin typeface="Cambria Math" panose="02040503050406030204" pitchFamily="18" charset="0"/>
                      </a:rPr>
                      <m:t>+.</m:t>
                    </m:r>
                    <m:r>
                      <a:rPr lang="en-US" sz="1400" b="0" i="1" smtClean="0">
                        <a:latin typeface="Cambria Math" panose="02040503050406030204" pitchFamily="18" charset="0"/>
                      </a:rPr>
                      <m:t>0133</m:t>
                    </m:r>
                    <m:r>
                      <a:rPr lang="en-US" sz="1400" i="1">
                        <a:latin typeface="Cambria Math" panose="02040503050406030204" pitchFamily="18" charset="0"/>
                      </a:rPr>
                      <m:t>𝑡</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𝑍</m:t>
                        </m:r>
                      </m:e>
                      <m:sub>
                        <m:r>
                          <a:rPr lang="en-US" sz="1400" i="1">
                            <a:latin typeface="Cambria Math" panose="02040503050406030204" pitchFamily="18" charset="0"/>
                          </a:rPr>
                          <m:t>𝑡</m:t>
                        </m:r>
                      </m:sub>
                    </m:sSub>
                  </m:oMath>
                </a14:m>
                <a:r>
                  <a:rPr lang="en-US" sz="1400" b="1" dirty="0"/>
                  <a:t>, </a:t>
                </a:r>
                <a14:m>
                  <m:oMath xmlns:m="http://schemas.openxmlformats.org/officeDocument/2006/math">
                    <m:sSubSup>
                      <m:sSubSupPr>
                        <m:ctrlPr>
                          <a:rPr lang="en-US" sz="1400" b="1" i="1" dirty="0">
                            <a:latin typeface="Cambria Math" panose="02040503050406030204" pitchFamily="18" charset="0"/>
                            <a:ea typeface="Cambria Math" panose="02040503050406030204" pitchFamily="18" charset="0"/>
                          </a:rPr>
                        </m:ctrlPr>
                      </m:sSubSupPr>
                      <m:e>
                        <m:acc>
                          <m:accPr>
                            <m:chr m:val="̂"/>
                            <m:ctrlPr>
                              <a:rPr lang="en-US" sz="1400" b="1" i="1" dirty="0">
                                <a:latin typeface="Cambria Math" panose="02040503050406030204" pitchFamily="18" charset="0"/>
                                <a:ea typeface="Cambria Math" panose="02040503050406030204" pitchFamily="18" charset="0"/>
                              </a:rPr>
                            </m:ctrlPr>
                          </m:accPr>
                          <m:e>
                            <m:r>
                              <a:rPr lang="el-GR" sz="1400" i="1" dirty="0">
                                <a:latin typeface="Cambria Math" panose="02040503050406030204" pitchFamily="18" charset="0"/>
                                <a:ea typeface="Cambria Math" panose="02040503050406030204" pitchFamily="18" charset="0"/>
                              </a:rPr>
                              <m:t>𝜎</m:t>
                            </m:r>
                          </m:e>
                        </m:acc>
                      </m:e>
                      <m:sub>
                        <m:r>
                          <a:rPr lang="en-US" sz="1400" b="1" i="1" dirty="0">
                            <a:latin typeface="Cambria Math" panose="02040503050406030204" pitchFamily="18" charset="0"/>
                            <a:ea typeface="Cambria Math" panose="02040503050406030204" pitchFamily="18" charset="0"/>
                          </a:rPr>
                          <m:t>𝒂</m:t>
                        </m:r>
                      </m:sub>
                      <m:sup>
                        <m:r>
                          <a:rPr lang="en-US" sz="1400" b="1" i="1" dirty="0">
                            <a:latin typeface="Cambria Math" panose="02040503050406030204" pitchFamily="18" charset="0"/>
                            <a:ea typeface="Cambria Math" panose="02040503050406030204" pitchFamily="18" charset="0"/>
                          </a:rPr>
                          <m:t>𝟐</m:t>
                        </m:r>
                      </m:sup>
                    </m:sSubSup>
                    <m:r>
                      <a:rPr lang="en-US" sz="1400" b="1" i="1" dirty="0">
                        <a:latin typeface="Cambria Math" panose="02040503050406030204" pitchFamily="18" charset="0"/>
                        <a:ea typeface="Cambria Math" panose="02040503050406030204" pitchFamily="18" charset="0"/>
                      </a:rPr>
                      <m:t>=</m:t>
                    </m:r>
                  </m:oMath>
                </a14:m>
                <a:r>
                  <a:rPr lang="en-US" sz="1400" b="1" dirty="0">
                    <a:latin typeface="Cambria Math" panose="02040503050406030204" pitchFamily="18" charset="0"/>
                    <a:ea typeface="Cambria Math" panose="02040503050406030204" pitchFamily="18" charset="0"/>
                  </a:rPr>
                  <a:t> </a:t>
                </a:r>
                <a:r>
                  <a:rPr lang="en-US" sz="1400" dirty="0">
                    <a:latin typeface="Cambria Math" panose="02040503050406030204" pitchFamily="18" charset="0"/>
                    <a:ea typeface="Cambria Math" panose="02040503050406030204" pitchFamily="18" charset="0"/>
                  </a:rPr>
                  <a:t>406.1</a:t>
                </a:r>
              </a:p>
            </p:txBody>
          </p:sp>
        </mc:Choice>
        <mc:Fallback xmlns="">
          <p:sp>
            <p:nvSpPr>
              <p:cNvPr id="25" name="Rectangle 24">
                <a:extLst>
                  <a:ext uri="{FF2B5EF4-FFF2-40B4-BE49-F238E27FC236}">
                    <a16:creationId xmlns:a16="http://schemas.microsoft.com/office/drawing/2014/main" id="{D916E970-5856-4959-AA9D-40AD05F6A233}"/>
                  </a:ext>
                </a:extLst>
              </p:cNvPr>
              <p:cNvSpPr>
                <a:spLocks noRot="1" noChangeAspect="1" noMove="1" noResize="1" noEditPoints="1" noAdjustHandles="1" noChangeArrowheads="1" noChangeShapeType="1" noTextEdit="1"/>
              </p:cNvSpPr>
              <p:nvPr/>
            </p:nvSpPr>
            <p:spPr>
              <a:xfrm>
                <a:off x="2893314" y="858751"/>
                <a:ext cx="6086169" cy="589585"/>
              </a:xfrm>
              <a:prstGeom prst="rect">
                <a:avLst/>
              </a:prstGeom>
              <a:blipFill>
                <a:blip r:embed="rId2"/>
                <a:stretch>
                  <a:fillRect l="-902" t="-6186" b="-927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BD7F6CF-A781-4849-84DD-A8A49FFA1BB0}"/>
              </a:ext>
            </a:extLst>
          </p:cNvPr>
          <p:cNvSpPr txBox="1"/>
          <p:nvPr/>
        </p:nvSpPr>
        <p:spPr>
          <a:xfrm>
            <a:off x="806245" y="1511622"/>
            <a:ext cx="2931514" cy="307777"/>
          </a:xfrm>
          <a:prstGeom prst="rect">
            <a:avLst/>
          </a:prstGeom>
          <a:noFill/>
        </p:spPr>
        <p:txBody>
          <a:bodyPr wrap="square" rtlCol="0">
            <a:spAutoFit/>
          </a:bodyPr>
          <a:lstStyle/>
          <a:p>
            <a:r>
              <a:rPr lang="en-US" sz="1400" dirty="0"/>
              <a:t>60-Days Short Term Forecast</a:t>
            </a:r>
          </a:p>
        </p:txBody>
      </p:sp>
      <p:sp>
        <p:nvSpPr>
          <p:cNvPr id="11" name="TextBox 10">
            <a:extLst>
              <a:ext uri="{FF2B5EF4-FFF2-40B4-BE49-F238E27FC236}">
                <a16:creationId xmlns:a16="http://schemas.microsoft.com/office/drawing/2014/main" id="{3D91982A-26E2-4BCD-AFE9-349ECBDDA76B}"/>
              </a:ext>
            </a:extLst>
          </p:cNvPr>
          <p:cNvSpPr txBox="1"/>
          <p:nvPr/>
        </p:nvSpPr>
        <p:spPr>
          <a:xfrm>
            <a:off x="806245" y="4158800"/>
            <a:ext cx="2931514" cy="307777"/>
          </a:xfrm>
          <a:prstGeom prst="rect">
            <a:avLst/>
          </a:prstGeom>
          <a:noFill/>
        </p:spPr>
        <p:txBody>
          <a:bodyPr wrap="square" rtlCol="0">
            <a:spAutoFit/>
          </a:bodyPr>
          <a:lstStyle/>
          <a:p>
            <a:r>
              <a:rPr lang="en-US" sz="1400" dirty="0"/>
              <a:t>3-Years Long Term Forecast</a:t>
            </a:r>
          </a:p>
        </p:txBody>
      </p:sp>
      <p:pic>
        <p:nvPicPr>
          <p:cNvPr id="4" name="Picture 3" descr="A picture containing chart&#10;&#10;Description automatically generated">
            <a:extLst>
              <a:ext uri="{FF2B5EF4-FFF2-40B4-BE49-F238E27FC236}">
                <a16:creationId xmlns:a16="http://schemas.microsoft.com/office/drawing/2014/main" id="{0803826D-BCF3-488D-89CA-670F2CC11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1" y="1773623"/>
            <a:ext cx="6088828" cy="2344889"/>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3C5DAF0F-314A-4116-A7C0-345325AB1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2" y="4420668"/>
            <a:ext cx="6086170" cy="2248073"/>
          </a:xfrm>
          <a:prstGeom prst="rect">
            <a:avLst/>
          </a:prstGeom>
        </p:spPr>
      </p:pic>
      <p:sp>
        <p:nvSpPr>
          <p:cNvPr id="17" name="TextBox 16">
            <a:extLst>
              <a:ext uri="{FF2B5EF4-FFF2-40B4-BE49-F238E27FC236}">
                <a16:creationId xmlns:a16="http://schemas.microsoft.com/office/drawing/2014/main" id="{04395294-23BD-4841-AF1C-33854D148EB2}"/>
              </a:ext>
            </a:extLst>
          </p:cNvPr>
          <p:cNvSpPr txBox="1"/>
          <p:nvPr/>
        </p:nvSpPr>
        <p:spPr>
          <a:xfrm>
            <a:off x="6403259" y="3081582"/>
            <a:ext cx="4982496" cy="1077218"/>
          </a:xfrm>
          <a:prstGeom prst="rect">
            <a:avLst/>
          </a:prstGeom>
          <a:noFill/>
        </p:spPr>
        <p:txBody>
          <a:bodyPr wrap="square" rtlCol="0">
            <a:spAutoFit/>
          </a:bodyPr>
          <a:lstStyle/>
          <a:p>
            <a:r>
              <a:rPr lang="en-US" sz="1600" dirty="0"/>
              <a:t>There is a trend, but it is not significantly different from 0 (no trend). In fact, using the rate of crime growth, we estimate that general crime increases at a rate of 1.84% per year… that’s less than 2% a year in the city of Dallas!</a:t>
            </a:r>
          </a:p>
        </p:txBody>
      </p:sp>
      <p:graphicFrame>
        <p:nvGraphicFramePr>
          <p:cNvPr id="18" name="Table 17">
            <a:extLst>
              <a:ext uri="{FF2B5EF4-FFF2-40B4-BE49-F238E27FC236}">
                <a16:creationId xmlns:a16="http://schemas.microsoft.com/office/drawing/2014/main" id="{91063322-F3D3-4181-BBDF-09C553BDCFE9}"/>
              </a:ext>
            </a:extLst>
          </p:cNvPr>
          <p:cNvGraphicFramePr>
            <a:graphicFrameLocks noGrp="1"/>
          </p:cNvGraphicFramePr>
          <p:nvPr>
            <p:extLst>
              <p:ext uri="{D42A27DB-BD31-4B8C-83A1-F6EECF244321}">
                <p14:modId xmlns:p14="http://schemas.microsoft.com/office/powerpoint/2010/main" val="4058035394"/>
              </p:ext>
            </p:extLst>
          </p:nvPr>
        </p:nvGraphicFramePr>
        <p:xfrm>
          <a:off x="6403259" y="1819399"/>
          <a:ext cx="4367057" cy="1219200"/>
        </p:xfrm>
        <a:graphic>
          <a:graphicData uri="http://schemas.openxmlformats.org/drawingml/2006/table">
            <a:tbl>
              <a:tblPr firstRow="1" bandRow="1">
                <a:tableStyleId>{21E4AEA4-8DFA-4A89-87EB-49C32662AFE0}</a:tableStyleId>
              </a:tblPr>
              <a:tblGrid>
                <a:gridCol w="2305395">
                  <a:extLst>
                    <a:ext uri="{9D8B030D-6E8A-4147-A177-3AD203B41FA5}">
                      <a16:colId xmlns:a16="http://schemas.microsoft.com/office/drawing/2014/main" val="3868656979"/>
                    </a:ext>
                  </a:extLst>
                </a:gridCol>
                <a:gridCol w="2061662">
                  <a:extLst>
                    <a:ext uri="{9D8B030D-6E8A-4147-A177-3AD203B41FA5}">
                      <a16:colId xmlns:a16="http://schemas.microsoft.com/office/drawing/2014/main" val="282791547"/>
                    </a:ext>
                  </a:extLst>
                </a:gridCol>
              </a:tblGrid>
              <a:tr h="228107">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28107">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28107">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888.2925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28107">
                <a:tc>
                  <a:txBody>
                    <a:bodyPr/>
                    <a:lstStyle/>
                    <a:p>
                      <a:r>
                        <a:rPr lang="en-US" sz="1400" b="0" dirty="0">
                          <a:ln>
                            <a:solidFill>
                              <a:schemeClr val="tx1"/>
                            </a:solidFill>
                          </a:ln>
                          <a:solidFill>
                            <a:schemeClr val="tx1"/>
                          </a:solidFill>
                          <a:highlight>
                            <a:srgbClr val="FFFF00"/>
                          </a:highlight>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1339.791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bl>
          </a:graphicData>
        </a:graphic>
      </p:graphicFrame>
      <p:graphicFrame>
        <p:nvGraphicFramePr>
          <p:cNvPr id="23" name="Table 22">
            <a:extLst>
              <a:ext uri="{FF2B5EF4-FFF2-40B4-BE49-F238E27FC236}">
                <a16:creationId xmlns:a16="http://schemas.microsoft.com/office/drawing/2014/main" id="{8BD5F488-E799-4219-8C35-DC2F5EF84F9B}"/>
              </a:ext>
            </a:extLst>
          </p:cNvPr>
          <p:cNvGraphicFramePr>
            <a:graphicFrameLocks noGrp="1"/>
          </p:cNvGraphicFramePr>
          <p:nvPr>
            <p:extLst>
              <p:ext uri="{D42A27DB-BD31-4B8C-83A1-F6EECF244321}">
                <p14:modId xmlns:p14="http://schemas.microsoft.com/office/powerpoint/2010/main" val="2442196475"/>
              </p:ext>
            </p:extLst>
          </p:nvPr>
        </p:nvGraphicFramePr>
        <p:xfrm>
          <a:off x="6403258" y="5137569"/>
          <a:ext cx="4367057" cy="1219200"/>
        </p:xfrm>
        <a:graphic>
          <a:graphicData uri="http://schemas.openxmlformats.org/drawingml/2006/table">
            <a:tbl>
              <a:tblPr firstRow="1" bandRow="1">
                <a:tableStyleId>{21E4AEA4-8DFA-4A89-87EB-49C32662AFE0}</a:tableStyleId>
              </a:tblPr>
              <a:tblGrid>
                <a:gridCol w="2305395">
                  <a:extLst>
                    <a:ext uri="{9D8B030D-6E8A-4147-A177-3AD203B41FA5}">
                      <a16:colId xmlns:a16="http://schemas.microsoft.com/office/drawing/2014/main" val="3868656979"/>
                    </a:ext>
                  </a:extLst>
                </a:gridCol>
                <a:gridCol w="2061662">
                  <a:extLst>
                    <a:ext uri="{9D8B030D-6E8A-4147-A177-3AD203B41FA5}">
                      <a16:colId xmlns:a16="http://schemas.microsoft.com/office/drawing/2014/main" val="3591906293"/>
                    </a:ext>
                  </a:extLst>
                </a:gridCol>
              </a:tblGrid>
              <a:tr h="210690">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1069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10690">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866.2923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10690">
                <a:tc>
                  <a:txBody>
                    <a:bodyPr/>
                    <a:lstStyle/>
                    <a:p>
                      <a:r>
                        <a:rPr lang="en-US" sz="1400" b="0" dirty="0">
                          <a:ln>
                            <a:solidFill>
                              <a:schemeClr val="tx1"/>
                            </a:solidFill>
                          </a:ln>
                          <a:solidFill>
                            <a:schemeClr val="tx1"/>
                          </a:solidFill>
                          <a:highlight>
                            <a:srgbClr val="FFFF00"/>
                          </a:highlight>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731.63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bl>
          </a:graphicData>
        </a:graphic>
      </p:graphicFrame>
      <p:pic>
        <p:nvPicPr>
          <p:cNvPr id="20" name="Picture 19">
            <a:extLst>
              <a:ext uri="{FF2B5EF4-FFF2-40B4-BE49-F238E27FC236}">
                <a16:creationId xmlns:a16="http://schemas.microsoft.com/office/drawing/2014/main" id="{F47C60CC-57F4-4D86-A08C-7E547F4F4B5B}"/>
              </a:ext>
            </a:extLst>
          </p:cNvPr>
          <p:cNvPicPr>
            <a:picLocks noChangeAspect="1"/>
          </p:cNvPicPr>
          <p:nvPr/>
        </p:nvPicPr>
        <p:blipFill>
          <a:blip r:embed="rId5"/>
          <a:stretch>
            <a:fillRect/>
          </a:stretch>
        </p:blipFill>
        <p:spPr>
          <a:xfrm>
            <a:off x="6417019" y="4213149"/>
            <a:ext cx="3448050" cy="657225"/>
          </a:xfrm>
          <a:prstGeom prst="rect">
            <a:avLst/>
          </a:prstGeom>
        </p:spPr>
      </p:pic>
    </p:spTree>
    <p:extLst>
      <p:ext uri="{BB962C8B-B14F-4D97-AF65-F5344CB8AC3E}">
        <p14:creationId xmlns:p14="http://schemas.microsoft.com/office/powerpoint/2010/main" val="21422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P spid="11"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VAR</a:t>
            </a:r>
          </a:p>
        </p:txBody>
      </p:sp>
      <p:sp>
        <p:nvSpPr>
          <p:cNvPr id="25" name="Rectangle 24">
            <a:extLst>
              <a:ext uri="{FF2B5EF4-FFF2-40B4-BE49-F238E27FC236}">
                <a16:creationId xmlns:a16="http://schemas.microsoft.com/office/drawing/2014/main" id="{D916E970-5856-4959-AA9D-40AD05F6A233}"/>
              </a:ext>
            </a:extLst>
          </p:cNvPr>
          <p:cNvSpPr/>
          <p:nvPr/>
        </p:nvSpPr>
        <p:spPr>
          <a:xfrm>
            <a:off x="457200" y="858751"/>
            <a:ext cx="11458575" cy="600164"/>
          </a:xfrm>
          <a:prstGeom prst="rect">
            <a:avLst/>
          </a:prstGeom>
        </p:spPr>
        <p:txBody>
          <a:bodyPr wrap="square">
            <a:spAutoFit/>
          </a:bodyPr>
          <a:lstStyle/>
          <a:p>
            <a:r>
              <a:rPr lang="en-US" sz="1100" b="1" dirty="0"/>
              <a:t>Vector Autoregressive (VAR) Model with Lag of 7 using the victim’s: Gender (female), average Age, most frequent Race per day</a:t>
            </a:r>
          </a:p>
          <a:p>
            <a:r>
              <a:rPr lang="en-US" sz="1100" dirty="0"/>
              <a:t>crime = crime.l1 + female.l1 + age.l1 + race.l1 + crime.l2 + female.l2 + age.l2 + race.l2 + crime.l3 + female.l3 + age.l3 + race.l3 + crime.l4 + female.l4 + age.l4 + race.l4 + crime.l5 + female.l5 + age.l5 + race.l5 + crime.l6 + female.l6 + age.l6 + race.l6 + crime.l7 + female.l7 + age.l7 + race.l7 + const + trend </a:t>
            </a:r>
          </a:p>
        </p:txBody>
      </p:sp>
      <p:sp>
        <p:nvSpPr>
          <p:cNvPr id="10" name="TextBox 9">
            <a:extLst>
              <a:ext uri="{FF2B5EF4-FFF2-40B4-BE49-F238E27FC236}">
                <a16:creationId xmlns:a16="http://schemas.microsoft.com/office/drawing/2014/main" id="{4BD7F6CF-A781-4849-84DD-A8A49FFA1BB0}"/>
              </a:ext>
            </a:extLst>
          </p:cNvPr>
          <p:cNvSpPr txBox="1"/>
          <p:nvPr/>
        </p:nvSpPr>
        <p:spPr>
          <a:xfrm>
            <a:off x="806245" y="1511622"/>
            <a:ext cx="2931514" cy="307777"/>
          </a:xfrm>
          <a:prstGeom prst="rect">
            <a:avLst/>
          </a:prstGeom>
          <a:noFill/>
        </p:spPr>
        <p:txBody>
          <a:bodyPr wrap="square" rtlCol="0">
            <a:spAutoFit/>
          </a:bodyPr>
          <a:lstStyle/>
          <a:p>
            <a:r>
              <a:rPr lang="en-US" sz="1400" dirty="0"/>
              <a:t>60-Days Short Term Forecast</a:t>
            </a:r>
          </a:p>
        </p:txBody>
      </p:sp>
      <p:sp>
        <p:nvSpPr>
          <p:cNvPr id="11" name="TextBox 10">
            <a:extLst>
              <a:ext uri="{FF2B5EF4-FFF2-40B4-BE49-F238E27FC236}">
                <a16:creationId xmlns:a16="http://schemas.microsoft.com/office/drawing/2014/main" id="{3D91982A-26E2-4BCD-AFE9-349ECBDDA76B}"/>
              </a:ext>
            </a:extLst>
          </p:cNvPr>
          <p:cNvSpPr txBox="1"/>
          <p:nvPr/>
        </p:nvSpPr>
        <p:spPr>
          <a:xfrm>
            <a:off x="806245" y="4158800"/>
            <a:ext cx="2931514" cy="307777"/>
          </a:xfrm>
          <a:prstGeom prst="rect">
            <a:avLst/>
          </a:prstGeom>
          <a:noFill/>
        </p:spPr>
        <p:txBody>
          <a:bodyPr wrap="square" rtlCol="0">
            <a:spAutoFit/>
          </a:bodyPr>
          <a:lstStyle/>
          <a:p>
            <a:r>
              <a:rPr lang="en-US" sz="1400" dirty="0"/>
              <a:t>3-Years Long Term Forecast</a:t>
            </a:r>
          </a:p>
        </p:txBody>
      </p:sp>
      <p:graphicFrame>
        <p:nvGraphicFramePr>
          <p:cNvPr id="18" name="Table 17">
            <a:extLst>
              <a:ext uri="{FF2B5EF4-FFF2-40B4-BE49-F238E27FC236}">
                <a16:creationId xmlns:a16="http://schemas.microsoft.com/office/drawing/2014/main" id="{91063322-F3D3-4181-BBDF-09C553BDCFE9}"/>
              </a:ext>
            </a:extLst>
          </p:cNvPr>
          <p:cNvGraphicFramePr>
            <a:graphicFrameLocks noGrp="1"/>
          </p:cNvGraphicFramePr>
          <p:nvPr>
            <p:extLst>
              <p:ext uri="{D42A27DB-BD31-4B8C-83A1-F6EECF244321}">
                <p14:modId xmlns:p14="http://schemas.microsoft.com/office/powerpoint/2010/main" val="920552750"/>
              </p:ext>
            </p:extLst>
          </p:nvPr>
        </p:nvGraphicFramePr>
        <p:xfrm>
          <a:off x="6426619" y="1702073"/>
          <a:ext cx="4666156" cy="1524000"/>
        </p:xfrm>
        <a:graphic>
          <a:graphicData uri="http://schemas.openxmlformats.org/drawingml/2006/table">
            <a:tbl>
              <a:tblPr firstRow="1" bandRow="1">
                <a:tableStyleId>{21E4AEA4-8DFA-4A89-87EB-49C32662AFE0}</a:tableStyleId>
              </a:tblPr>
              <a:tblGrid>
                <a:gridCol w="2463291">
                  <a:extLst>
                    <a:ext uri="{9D8B030D-6E8A-4147-A177-3AD203B41FA5}">
                      <a16:colId xmlns:a16="http://schemas.microsoft.com/office/drawing/2014/main" val="3868656979"/>
                    </a:ext>
                  </a:extLst>
                </a:gridCol>
                <a:gridCol w="2202865">
                  <a:extLst>
                    <a:ext uri="{9D8B030D-6E8A-4147-A177-3AD203B41FA5}">
                      <a16:colId xmlns:a16="http://schemas.microsoft.com/office/drawing/2014/main" val="282791547"/>
                    </a:ext>
                  </a:extLst>
                </a:gridCol>
              </a:tblGrid>
              <a:tr h="228107">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28107">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28107">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888.2925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28107">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1339.791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r h="228107">
                <a:tc>
                  <a:txBody>
                    <a:bodyPr/>
                    <a:lstStyle/>
                    <a:p>
                      <a:r>
                        <a:rPr lang="en-US" sz="1400" b="0" dirty="0">
                          <a:ln>
                            <a:solidFill>
                              <a:schemeClr val="tx1"/>
                            </a:solidFill>
                          </a:ln>
                          <a:solidFill>
                            <a:schemeClr val="tx1"/>
                          </a:solidFill>
                          <a:highlight>
                            <a:srgbClr val="FFFF00"/>
                          </a:highlight>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1144.896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450041"/>
                  </a:ext>
                </a:extLst>
              </a:tr>
            </a:tbl>
          </a:graphicData>
        </a:graphic>
      </p:graphicFrame>
      <p:graphicFrame>
        <p:nvGraphicFramePr>
          <p:cNvPr id="23" name="Table 22">
            <a:extLst>
              <a:ext uri="{FF2B5EF4-FFF2-40B4-BE49-F238E27FC236}">
                <a16:creationId xmlns:a16="http://schemas.microsoft.com/office/drawing/2014/main" id="{8BD5F488-E799-4219-8C35-DC2F5EF84F9B}"/>
              </a:ext>
            </a:extLst>
          </p:cNvPr>
          <p:cNvGraphicFramePr>
            <a:graphicFrameLocks noGrp="1"/>
          </p:cNvGraphicFramePr>
          <p:nvPr>
            <p:extLst>
              <p:ext uri="{D42A27DB-BD31-4B8C-83A1-F6EECF244321}">
                <p14:modId xmlns:p14="http://schemas.microsoft.com/office/powerpoint/2010/main" val="3297953394"/>
              </p:ext>
            </p:extLst>
          </p:nvPr>
        </p:nvGraphicFramePr>
        <p:xfrm>
          <a:off x="6426619" y="5155927"/>
          <a:ext cx="4666156" cy="1524000"/>
        </p:xfrm>
        <a:graphic>
          <a:graphicData uri="http://schemas.openxmlformats.org/drawingml/2006/table">
            <a:tbl>
              <a:tblPr firstRow="1" bandRow="1">
                <a:tableStyleId>{21E4AEA4-8DFA-4A89-87EB-49C32662AFE0}</a:tableStyleId>
              </a:tblPr>
              <a:tblGrid>
                <a:gridCol w="2463291">
                  <a:extLst>
                    <a:ext uri="{9D8B030D-6E8A-4147-A177-3AD203B41FA5}">
                      <a16:colId xmlns:a16="http://schemas.microsoft.com/office/drawing/2014/main" val="3868656979"/>
                    </a:ext>
                  </a:extLst>
                </a:gridCol>
                <a:gridCol w="2202865">
                  <a:extLst>
                    <a:ext uri="{9D8B030D-6E8A-4147-A177-3AD203B41FA5}">
                      <a16:colId xmlns:a16="http://schemas.microsoft.com/office/drawing/2014/main" val="3591906293"/>
                    </a:ext>
                  </a:extLst>
                </a:gridCol>
              </a:tblGrid>
              <a:tr h="0">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1069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10690">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866.2923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10690">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731.63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r h="21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691.8346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188020"/>
                  </a:ext>
                </a:extLst>
              </a:tr>
            </a:tbl>
          </a:graphicData>
        </a:graphic>
      </p:graphicFrame>
      <p:pic>
        <p:nvPicPr>
          <p:cNvPr id="12" name="Picture 11" descr="Chart, line chart&#10;&#10;Description automatically generated">
            <a:extLst>
              <a:ext uri="{FF2B5EF4-FFF2-40B4-BE49-F238E27FC236}">
                <a16:creationId xmlns:a16="http://schemas.microsoft.com/office/drawing/2014/main" id="{DFF2C8CB-997B-450E-AE55-DDC343533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86" y="1819399"/>
            <a:ext cx="4970951" cy="2296035"/>
          </a:xfrm>
          <a:prstGeom prst="rect">
            <a:avLst/>
          </a:prstGeom>
        </p:spPr>
      </p:pic>
      <p:pic>
        <p:nvPicPr>
          <p:cNvPr id="14" name="Picture 13" descr="Chart, line chart&#10;&#10;Description automatically generated">
            <a:extLst>
              <a:ext uri="{FF2B5EF4-FFF2-40B4-BE49-F238E27FC236}">
                <a16:creationId xmlns:a16="http://schemas.microsoft.com/office/drawing/2014/main" id="{3CF65D69-F974-4DED-B3A3-9D71CE2F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 y="4466576"/>
            <a:ext cx="4970950" cy="2296035"/>
          </a:xfrm>
          <a:prstGeom prst="rect">
            <a:avLst/>
          </a:prstGeom>
        </p:spPr>
      </p:pic>
      <p:graphicFrame>
        <p:nvGraphicFramePr>
          <p:cNvPr id="16" name="Table 15">
            <a:extLst>
              <a:ext uri="{FF2B5EF4-FFF2-40B4-BE49-F238E27FC236}">
                <a16:creationId xmlns:a16="http://schemas.microsoft.com/office/drawing/2014/main" id="{D1ABD0D2-A0E8-4003-AEC5-EB499C8BAD9A}"/>
              </a:ext>
            </a:extLst>
          </p:cNvPr>
          <p:cNvGraphicFramePr>
            <a:graphicFrameLocks noGrp="1"/>
          </p:cNvGraphicFramePr>
          <p:nvPr>
            <p:extLst>
              <p:ext uri="{D42A27DB-BD31-4B8C-83A1-F6EECF244321}">
                <p14:modId xmlns:p14="http://schemas.microsoft.com/office/powerpoint/2010/main" val="3150295405"/>
              </p:ext>
            </p:extLst>
          </p:nvPr>
        </p:nvGraphicFramePr>
        <p:xfrm>
          <a:off x="6426619" y="3429000"/>
          <a:ext cx="4666156" cy="1524000"/>
        </p:xfrm>
        <a:graphic>
          <a:graphicData uri="http://schemas.openxmlformats.org/drawingml/2006/table">
            <a:tbl>
              <a:tblPr firstRow="1" bandRow="1">
                <a:tableStyleId>{21E4AEA4-8DFA-4A89-87EB-49C32662AFE0}</a:tableStyleId>
              </a:tblPr>
              <a:tblGrid>
                <a:gridCol w="355490">
                  <a:extLst>
                    <a:ext uri="{9D8B030D-6E8A-4147-A177-3AD203B41FA5}">
                      <a16:colId xmlns:a16="http://schemas.microsoft.com/office/drawing/2014/main" val="2138375483"/>
                    </a:ext>
                  </a:extLst>
                </a:gridCol>
                <a:gridCol w="2275627">
                  <a:extLst>
                    <a:ext uri="{9D8B030D-6E8A-4147-A177-3AD203B41FA5}">
                      <a16:colId xmlns:a16="http://schemas.microsoft.com/office/drawing/2014/main" val="858679795"/>
                    </a:ext>
                  </a:extLst>
                </a:gridCol>
                <a:gridCol w="2035039">
                  <a:extLst>
                    <a:ext uri="{9D8B030D-6E8A-4147-A177-3AD203B41FA5}">
                      <a16:colId xmlns:a16="http://schemas.microsoft.com/office/drawing/2014/main" val="1429920114"/>
                    </a:ext>
                  </a:extLst>
                </a:gridCol>
              </a:tblGrid>
              <a:tr h="0">
                <a:tc>
                  <a:txBody>
                    <a:bodyPr/>
                    <a:lstStyle/>
                    <a:p>
                      <a:pPr algn="l"/>
                      <a:r>
                        <a:rPr lang="en-US" sz="1400" b="1" dirty="0">
                          <a:ln>
                            <a:solidFill>
                              <a:schemeClr val="tx1"/>
                            </a:solidFill>
                          </a:ln>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AIC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1888636"/>
                  </a:ext>
                </a:extLst>
              </a:tr>
              <a:tr h="228107">
                <a:tc>
                  <a:txBody>
                    <a:bodyPr/>
                    <a:lstStyle/>
                    <a:p>
                      <a:r>
                        <a:rPr lang="en-US" sz="1400" b="0" dirty="0">
                          <a:ln>
                            <a:solidFill>
                              <a:schemeClr val="tx1"/>
                            </a:solidFill>
                          </a:ln>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Stationary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56991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262829"/>
                  </a:ext>
                </a:extLst>
              </a:tr>
              <a:tr h="228107">
                <a:tc>
                  <a:txBody>
                    <a:bodyPr/>
                    <a:lstStyle/>
                    <a:p>
                      <a:r>
                        <a:rPr lang="en-US" sz="1400" b="0" dirty="0">
                          <a:ln>
                            <a:solidFill>
                              <a:schemeClr val="tx1"/>
                            </a:solidFill>
                          </a:ln>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Stationary w/time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56999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5561604"/>
                  </a:ext>
                </a:extLst>
              </a:tr>
              <a:tr h="228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Non-stationary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56292.65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1353566"/>
                  </a:ext>
                </a:extLst>
              </a:tr>
              <a:tr h="2281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Non-stationary w/time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56300.65</a:t>
                      </a:r>
                      <a:endParaRPr lang="en-US" sz="1400" b="0" dirty="0">
                        <a:ln>
                          <a:solidFill>
                            <a:schemeClr val="tx1"/>
                          </a:solidFill>
                        </a:ln>
                        <a:solidFill>
                          <a:schemeClr val="tx1"/>
                        </a:solidFill>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345531"/>
                  </a:ext>
                </a:extLst>
              </a:tr>
            </a:tbl>
          </a:graphicData>
        </a:graphic>
      </p:graphicFrame>
      <p:sp>
        <p:nvSpPr>
          <p:cNvPr id="30" name="Freeform: Shape 29">
            <a:extLst>
              <a:ext uri="{FF2B5EF4-FFF2-40B4-BE49-F238E27FC236}">
                <a16:creationId xmlns:a16="http://schemas.microsoft.com/office/drawing/2014/main" id="{66530BEC-E9EA-457E-A3A8-D8490FA2BF1E}"/>
              </a:ext>
            </a:extLst>
          </p:cNvPr>
          <p:cNvSpPr/>
          <p:nvPr/>
        </p:nvSpPr>
        <p:spPr>
          <a:xfrm>
            <a:off x="5661039" y="2967416"/>
            <a:ext cx="765580" cy="1524000"/>
          </a:xfrm>
          <a:custGeom>
            <a:avLst/>
            <a:gdLst>
              <a:gd name="connsiteX0" fmla="*/ 597877 w 597877"/>
              <a:gd name="connsiteY0" fmla="*/ 1485900 h 1485900"/>
              <a:gd name="connsiteX1" fmla="*/ 553916 w 597877"/>
              <a:gd name="connsiteY1" fmla="*/ 1415562 h 1485900"/>
              <a:gd name="connsiteX2" fmla="*/ 492370 w 597877"/>
              <a:gd name="connsiteY2" fmla="*/ 1371600 h 1485900"/>
              <a:gd name="connsiteX3" fmla="*/ 430823 w 597877"/>
              <a:gd name="connsiteY3" fmla="*/ 1318846 h 1485900"/>
              <a:gd name="connsiteX4" fmla="*/ 386862 w 597877"/>
              <a:gd name="connsiteY4" fmla="*/ 1292469 h 1485900"/>
              <a:gd name="connsiteX5" fmla="*/ 316523 w 597877"/>
              <a:gd name="connsiteY5" fmla="*/ 1248508 h 1485900"/>
              <a:gd name="connsiteX6" fmla="*/ 290146 w 597877"/>
              <a:gd name="connsiteY6" fmla="*/ 1230923 h 1485900"/>
              <a:gd name="connsiteX7" fmla="*/ 219808 w 597877"/>
              <a:gd name="connsiteY7" fmla="*/ 1186962 h 1485900"/>
              <a:gd name="connsiteX8" fmla="*/ 167054 w 597877"/>
              <a:gd name="connsiteY8" fmla="*/ 1134208 h 1485900"/>
              <a:gd name="connsiteX9" fmla="*/ 140677 w 597877"/>
              <a:gd name="connsiteY9" fmla="*/ 1107831 h 1485900"/>
              <a:gd name="connsiteX10" fmla="*/ 123093 w 597877"/>
              <a:gd name="connsiteY10" fmla="*/ 1081454 h 1485900"/>
              <a:gd name="connsiteX11" fmla="*/ 61546 w 597877"/>
              <a:gd name="connsiteY11" fmla="*/ 1002323 h 1485900"/>
              <a:gd name="connsiteX12" fmla="*/ 43962 w 597877"/>
              <a:gd name="connsiteY12" fmla="*/ 975946 h 1485900"/>
              <a:gd name="connsiteX13" fmla="*/ 17585 w 597877"/>
              <a:gd name="connsiteY13" fmla="*/ 896815 h 1485900"/>
              <a:gd name="connsiteX14" fmla="*/ 8793 w 597877"/>
              <a:gd name="connsiteY14" fmla="*/ 870439 h 1485900"/>
              <a:gd name="connsiteX15" fmla="*/ 0 w 597877"/>
              <a:gd name="connsiteY15" fmla="*/ 835269 h 1485900"/>
              <a:gd name="connsiteX16" fmla="*/ 8793 w 597877"/>
              <a:gd name="connsiteY16" fmla="*/ 650631 h 1485900"/>
              <a:gd name="connsiteX17" fmla="*/ 35170 w 597877"/>
              <a:gd name="connsiteY17" fmla="*/ 439615 h 1485900"/>
              <a:gd name="connsiteX18" fmla="*/ 61546 w 597877"/>
              <a:gd name="connsiteY18" fmla="*/ 325315 h 1485900"/>
              <a:gd name="connsiteX19" fmla="*/ 70339 w 597877"/>
              <a:gd name="connsiteY19" fmla="*/ 298939 h 1485900"/>
              <a:gd name="connsiteX20" fmla="*/ 79131 w 597877"/>
              <a:gd name="connsiteY20" fmla="*/ 272562 h 1485900"/>
              <a:gd name="connsiteX21" fmla="*/ 96716 w 597877"/>
              <a:gd name="connsiteY21" fmla="*/ 246185 h 1485900"/>
              <a:gd name="connsiteX22" fmla="*/ 105508 w 597877"/>
              <a:gd name="connsiteY22" fmla="*/ 219808 h 1485900"/>
              <a:gd name="connsiteX23" fmla="*/ 158262 w 597877"/>
              <a:gd name="connsiteY23" fmla="*/ 175846 h 1485900"/>
              <a:gd name="connsiteX24" fmla="*/ 228600 w 597877"/>
              <a:gd name="connsiteY24" fmla="*/ 131885 h 1485900"/>
              <a:gd name="connsiteX25" fmla="*/ 263770 w 597877"/>
              <a:gd name="connsiteY25" fmla="*/ 114300 h 1485900"/>
              <a:gd name="connsiteX26" fmla="*/ 325316 w 597877"/>
              <a:gd name="connsiteY26" fmla="*/ 96715 h 1485900"/>
              <a:gd name="connsiteX27" fmla="*/ 351693 w 597877"/>
              <a:gd name="connsiteY27" fmla="*/ 87923 h 1485900"/>
              <a:gd name="connsiteX28" fmla="*/ 378070 w 597877"/>
              <a:gd name="connsiteY28" fmla="*/ 70339 h 1485900"/>
              <a:gd name="connsiteX29" fmla="*/ 422031 w 597877"/>
              <a:gd name="connsiteY29" fmla="*/ 26377 h 1485900"/>
              <a:gd name="connsiteX30" fmla="*/ 483577 w 597877"/>
              <a:gd name="connsiteY30" fmla="*/ 0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7877" h="1485900">
                <a:moveTo>
                  <a:pt x="597877" y="1485900"/>
                </a:moveTo>
                <a:cubicBezTo>
                  <a:pt x="583223" y="1462454"/>
                  <a:pt x="576921" y="1430899"/>
                  <a:pt x="553916" y="1415562"/>
                </a:cubicBezTo>
                <a:cubicBezTo>
                  <a:pt x="533041" y="1401645"/>
                  <a:pt x="511454" y="1387958"/>
                  <a:pt x="492370" y="1371600"/>
                </a:cubicBezTo>
                <a:cubicBezTo>
                  <a:pt x="444824" y="1330846"/>
                  <a:pt x="488677" y="1357415"/>
                  <a:pt x="430823" y="1318846"/>
                </a:cubicBezTo>
                <a:cubicBezTo>
                  <a:pt x="416604" y="1309367"/>
                  <a:pt x="401416" y="1301425"/>
                  <a:pt x="386862" y="1292469"/>
                </a:cubicBezTo>
                <a:cubicBezTo>
                  <a:pt x="363315" y="1277978"/>
                  <a:pt x="339528" y="1263845"/>
                  <a:pt x="316523" y="1248508"/>
                </a:cubicBezTo>
                <a:cubicBezTo>
                  <a:pt x="307731" y="1242646"/>
                  <a:pt x="299107" y="1236524"/>
                  <a:pt x="290146" y="1230923"/>
                </a:cubicBezTo>
                <a:cubicBezTo>
                  <a:pt x="287395" y="1229203"/>
                  <a:pt x="229319" y="1195416"/>
                  <a:pt x="219808" y="1186962"/>
                </a:cubicBezTo>
                <a:cubicBezTo>
                  <a:pt x="201221" y="1170440"/>
                  <a:pt x="184639" y="1151793"/>
                  <a:pt x="167054" y="1134208"/>
                </a:cubicBezTo>
                <a:cubicBezTo>
                  <a:pt x="158262" y="1125416"/>
                  <a:pt x="147574" y="1118177"/>
                  <a:pt x="140677" y="1107831"/>
                </a:cubicBezTo>
                <a:cubicBezTo>
                  <a:pt x="134816" y="1099039"/>
                  <a:pt x="129858" y="1089572"/>
                  <a:pt x="123093" y="1081454"/>
                </a:cubicBezTo>
                <a:cubicBezTo>
                  <a:pt x="54223" y="998808"/>
                  <a:pt x="150438" y="1135662"/>
                  <a:pt x="61546" y="1002323"/>
                </a:cubicBezTo>
                <a:cubicBezTo>
                  <a:pt x="55685" y="993531"/>
                  <a:pt x="47304" y="985971"/>
                  <a:pt x="43962" y="975946"/>
                </a:cubicBezTo>
                <a:lnTo>
                  <a:pt x="17585" y="896815"/>
                </a:lnTo>
                <a:cubicBezTo>
                  <a:pt x="14654" y="888023"/>
                  <a:pt x="11041" y="879430"/>
                  <a:pt x="8793" y="870439"/>
                </a:cubicBezTo>
                <a:lnTo>
                  <a:pt x="0" y="835269"/>
                </a:lnTo>
                <a:cubicBezTo>
                  <a:pt x="2931" y="773723"/>
                  <a:pt x="4826" y="712119"/>
                  <a:pt x="8793" y="650631"/>
                </a:cubicBezTo>
                <a:cubicBezTo>
                  <a:pt x="13353" y="579960"/>
                  <a:pt x="25179" y="509553"/>
                  <a:pt x="35170" y="439615"/>
                </a:cubicBezTo>
                <a:cubicBezTo>
                  <a:pt x="46583" y="359725"/>
                  <a:pt x="37409" y="397725"/>
                  <a:pt x="61546" y="325315"/>
                </a:cubicBezTo>
                <a:lnTo>
                  <a:pt x="70339" y="298939"/>
                </a:lnTo>
                <a:cubicBezTo>
                  <a:pt x="73270" y="290147"/>
                  <a:pt x="73990" y="280273"/>
                  <a:pt x="79131" y="272562"/>
                </a:cubicBezTo>
                <a:lnTo>
                  <a:pt x="96716" y="246185"/>
                </a:lnTo>
                <a:cubicBezTo>
                  <a:pt x="99647" y="237393"/>
                  <a:pt x="100367" y="227519"/>
                  <a:pt x="105508" y="219808"/>
                </a:cubicBezTo>
                <a:cubicBezTo>
                  <a:pt x="119047" y="199499"/>
                  <a:pt x="138799" y="188821"/>
                  <a:pt x="158262" y="175846"/>
                </a:cubicBezTo>
                <a:cubicBezTo>
                  <a:pt x="192093" y="125098"/>
                  <a:pt x="155358" y="168506"/>
                  <a:pt x="228600" y="131885"/>
                </a:cubicBezTo>
                <a:cubicBezTo>
                  <a:pt x="240323" y="126023"/>
                  <a:pt x="251723" y="119463"/>
                  <a:pt x="263770" y="114300"/>
                </a:cubicBezTo>
                <a:cubicBezTo>
                  <a:pt x="284847" y="105267"/>
                  <a:pt x="303013" y="103087"/>
                  <a:pt x="325316" y="96715"/>
                </a:cubicBezTo>
                <a:cubicBezTo>
                  <a:pt x="334227" y="94169"/>
                  <a:pt x="343403" y="92068"/>
                  <a:pt x="351693" y="87923"/>
                </a:cubicBezTo>
                <a:cubicBezTo>
                  <a:pt x="361144" y="83197"/>
                  <a:pt x="369278" y="76200"/>
                  <a:pt x="378070" y="70339"/>
                </a:cubicBezTo>
                <a:cubicBezTo>
                  <a:pt x="394112" y="46275"/>
                  <a:pt x="394266" y="38717"/>
                  <a:pt x="422031" y="26377"/>
                </a:cubicBezTo>
                <a:cubicBezTo>
                  <a:pt x="490054" y="-3856"/>
                  <a:pt x="459143" y="24434"/>
                  <a:pt x="483577" y="0"/>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F7FCE465-97E5-4BA8-947D-42A8D057F8E4}"/>
              </a:ext>
            </a:extLst>
          </p:cNvPr>
          <p:cNvSpPr/>
          <p:nvPr/>
        </p:nvSpPr>
        <p:spPr>
          <a:xfrm>
            <a:off x="5541873" y="4491416"/>
            <a:ext cx="870438" cy="1917039"/>
          </a:xfrm>
          <a:custGeom>
            <a:avLst/>
            <a:gdLst>
              <a:gd name="connsiteX0" fmla="*/ 870438 w 870438"/>
              <a:gd name="connsiteY0" fmla="*/ 0 h 1917039"/>
              <a:gd name="connsiteX1" fmla="*/ 826477 w 870438"/>
              <a:gd name="connsiteY1" fmla="*/ 8792 h 1917039"/>
              <a:gd name="connsiteX2" fmla="*/ 800100 w 870438"/>
              <a:gd name="connsiteY2" fmla="*/ 26377 h 1917039"/>
              <a:gd name="connsiteX3" fmla="*/ 747346 w 870438"/>
              <a:gd name="connsiteY3" fmla="*/ 43962 h 1917039"/>
              <a:gd name="connsiteX4" fmla="*/ 712177 w 870438"/>
              <a:gd name="connsiteY4" fmla="*/ 61546 h 1917039"/>
              <a:gd name="connsiteX5" fmla="*/ 641838 w 870438"/>
              <a:gd name="connsiteY5" fmla="*/ 79131 h 1917039"/>
              <a:gd name="connsiteX6" fmla="*/ 606669 w 870438"/>
              <a:gd name="connsiteY6" fmla="*/ 96716 h 1917039"/>
              <a:gd name="connsiteX7" fmla="*/ 518746 w 870438"/>
              <a:gd name="connsiteY7" fmla="*/ 123092 h 1917039"/>
              <a:gd name="connsiteX8" fmla="*/ 465992 w 870438"/>
              <a:gd name="connsiteY8" fmla="*/ 140677 h 1917039"/>
              <a:gd name="connsiteX9" fmla="*/ 439615 w 870438"/>
              <a:gd name="connsiteY9" fmla="*/ 149469 h 1917039"/>
              <a:gd name="connsiteX10" fmla="*/ 360484 w 870438"/>
              <a:gd name="connsiteY10" fmla="*/ 184639 h 1917039"/>
              <a:gd name="connsiteX11" fmla="*/ 334107 w 870438"/>
              <a:gd name="connsiteY11" fmla="*/ 202223 h 1917039"/>
              <a:gd name="connsiteX12" fmla="*/ 307731 w 870438"/>
              <a:gd name="connsiteY12" fmla="*/ 211016 h 1917039"/>
              <a:gd name="connsiteX13" fmla="*/ 272561 w 870438"/>
              <a:gd name="connsiteY13" fmla="*/ 228600 h 1917039"/>
              <a:gd name="connsiteX14" fmla="*/ 219807 w 870438"/>
              <a:gd name="connsiteY14" fmla="*/ 281354 h 1917039"/>
              <a:gd name="connsiteX15" fmla="*/ 167054 w 870438"/>
              <a:gd name="connsiteY15" fmla="*/ 351692 h 1917039"/>
              <a:gd name="connsiteX16" fmla="*/ 149469 w 870438"/>
              <a:gd name="connsiteY16" fmla="*/ 378069 h 1917039"/>
              <a:gd name="connsiteX17" fmla="*/ 96715 w 870438"/>
              <a:gd name="connsiteY17" fmla="*/ 448408 h 1917039"/>
              <a:gd name="connsiteX18" fmla="*/ 61546 w 870438"/>
              <a:gd name="connsiteY18" fmla="*/ 509954 h 1917039"/>
              <a:gd name="connsiteX19" fmla="*/ 35169 w 870438"/>
              <a:gd name="connsiteY19" fmla="*/ 589085 h 1917039"/>
              <a:gd name="connsiteX20" fmla="*/ 26377 w 870438"/>
              <a:gd name="connsiteY20" fmla="*/ 615462 h 1917039"/>
              <a:gd name="connsiteX21" fmla="*/ 17584 w 870438"/>
              <a:gd name="connsiteY21" fmla="*/ 641839 h 1917039"/>
              <a:gd name="connsiteX22" fmla="*/ 8792 w 870438"/>
              <a:gd name="connsiteY22" fmla="*/ 703385 h 1917039"/>
              <a:gd name="connsiteX23" fmla="*/ 0 w 870438"/>
              <a:gd name="connsiteY23" fmla="*/ 756139 h 1917039"/>
              <a:gd name="connsiteX24" fmla="*/ 8792 w 870438"/>
              <a:gd name="connsiteY24" fmla="*/ 1037492 h 1917039"/>
              <a:gd name="connsiteX25" fmla="*/ 17584 w 870438"/>
              <a:gd name="connsiteY25" fmla="*/ 1090246 h 1917039"/>
              <a:gd name="connsiteX26" fmla="*/ 35169 w 870438"/>
              <a:gd name="connsiteY26" fmla="*/ 1169377 h 1917039"/>
              <a:gd name="connsiteX27" fmla="*/ 52754 w 870438"/>
              <a:gd name="connsiteY27" fmla="*/ 1204546 h 1917039"/>
              <a:gd name="connsiteX28" fmla="*/ 70338 w 870438"/>
              <a:gd name="connsiteY28" fmla="*/ 1257300 h 1917039"/>
              <a:gd name="connsiteX29" fmla="*/ 87923 w 870438"/>
              <a:gd name="connsiteY29" fmla="*/ 1292469 h 1917039"/>
              <a:gd name="connsiteX30" fmla="*/ 123092 w 870438"/>
              <a:gd name="connsiteY30" fmla="*/ 1362808 h 1917039"/>
              <a:gd name="connsiteX31" fmla="*/ 140677 w 870438"/>
              <a:gd name="connsiteY31" fmla="*/ 1397977 h 1917039"/>
              <a:gd name="connsiteX32" fmla="*/ 175846 w 870438"/>
              <a:gd name="connsiteY32" fmla="*/ 1433146 h 1917039"/>
              <a:gd name="connsiteX33" fmla="*/ 193431 w 870438"/>
              <a:gd name="connsiteY33" fmla="*/ 1459523 h 1917039"/>
              <a:gd name="connsiteX34" fmla="*/ 219807 w 870438"/>
              <a:gd name="connsiteY34" fmla="*/ 1485900 h 1917039"/>
              <a:gd name="connsiteX35" fmla="*/ 237392 w 870438"/>
              <a:gd name="connsiteY35" fmla="*/ 1512277 h 1917039"/>
              <a:gd name="connsiteX36" fmla="*/ 290146 w 870438"/>
              <a:gd name="connsiteY36" fmla="*/ 1565031 h 1917039"/>
              <a:gd name="connsiteX37" fmla="*/ 307731 w 870438"/>
              <a:gd name="connsiteY37" fmla="*/ 1591408 h 1917039"/>
              <a:gd name="connsiteX38" fmla="*/ 360484 w 870438"/>
              <a:gd name="connsiteY38" fmla="*/ 1626577 h 1917039"/>
              <a:gd name="connsiteX39" fmla="*/ 386861 w 870438"/>
              <a:gd name="connsiteY39" fmla="*/ 1644162 h 1917039"/>
              <a:gd name="connsiteX40" fmla="*/ 413238 w 870438"/>
              <a:gd name="connsiteY40" fmla="*/ 1661746 h 1917039"/>
              <a:gd name="connsiteX41" fmla="*/ 483577 w 870438"/>
              <a:gd name="connsiteY41" fmla="*/ 1714500 h 1917039"/>
              <a:gd name="connsiteX42" fmla="*/ 518746 w 870438"/>
              <a:gd name="connsiteY42" fmla="*/ 1740877 h 1917039"/>
              <a:gd name="connsiteX43" fmla="*/ 545123 w 870438"/>
              <a:gd name="connsiteY43" fmla="*/ 1749669 h 1917039"/>
              <a:gd name="connsiteX44" fmla="*/ 624254 w 870438"/>
              <a:gd name="connsiteY44" fmla="*/ 1802423 h 1917039"/>
              <a:gd name="connsiteX45" fmla="*/ 650631 w 870438"/>
              <a:gd name="connsiteY45" fmla="*/ 1820008 h 1917039"/>
              <a:gd name="connsiteX46" fmla="*/ 685800 w 870438"/>
              <a:gd name="connsiteY46" fmla="*/ 1837592 h 1917039"/>
              <a:gd name="connsiteX47" fmla="*/ 738554 w 870438"/>
              <a:gd name="connsiteY47" fmla="*/ 1863969 h 1917039"/>
              <a:gd name="connsiteX48" fmla="*/ 764931 w 870438"/>
              <a:gd name="connsiteY48" fmla="*/ 1890346 h 1917039"/>
              <a:gd name="connsiteX49" fmla="*/ 817684 w 870438"/>
              <a:gd name="connsiteY49" fmla="*/ 1916723 h 1917039"/>
              <a:gd name="connsiteX50" fmla="*/ 826477 w 870438"/>
              <a:gd name="connsiteY50" fmla="*/ 1916723 h 191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70438" h="1917039">
                <a:moveTo>
                  <a:pt x="870438" y="0"/>
                </a:moveTo>
                <a:cubicBezTo>
                  <a:pt x="855784" y="2931"/>
                  <a:pt x="840469" y="3545"/>
                  <a:pt x="826477" y="8792"/>
                </a:cubicBezTo>
                <a:cubicBezTo>
                  <a:pt x="816583" y="12502"/>
                  <a:pt x="809756" y="22085"/>
                  <a:pt x="800100" y="26377"/>
                </a:cubicBezTo>
                <a:cubicBezTo>
                  <a:pt x="783162" y="33905"/>
                  <a:pt x="763925" y="35673"/>
                  <a:pt x="747346" y="43962"/>
                </a:cubicBezTo>
                <a:cubicBezTo>
                  <a:pt x="735623" y="49823"/>
                  <a:pt x="724611" y="57401"/>
                  <a:pt x="712177" y="61546"/>
                </a:cubicBezTo>
                <a:cubicBezTo>
                  <a:pt x="689249" y="69189"/>
                  <a:pt x="641838" y="79131"/>
                  <a:pt x="641838" y="79131"/>
                </a:cubicBezTo>
                <a:cubicBezTo>
                  <a:pt x="630115" y="84993"/>
                  <a:pt x="618838" y="91848"/>
                  <a:pt x="606669" y="96716"/>
                </a:cubicBezTo>
                <a:cubicBezTo>
                  <a:pt x="544498" y="121584"/>
                  <a:pt x="570563" y="107547"/>
                  <a:pt x="518746" y="123092"/>
                </a:cubicBezTo>
                <a:cubicBezTo>
                  <a:pt x="500992" y="128418"/>
                  <a:pt x="483577" y="134815"/>
                  <a:pt x="465992" y="140677"/>
                </a:cubicBezTo>
                <a:cubicBezTo>
                  <a:pt x="457200" y="143608"/>
                  <a:pt x="448220" y="146027"/>
                  <a:pt x="439615" y="149469"/>
                </a:cubicBezTo>
                <a:cubicBezTo>
                  <a:pt x="408212" y="162031"/>
                  <a:pt x="389235" y="168210"/>
                  <a:pt x="360484" y="184639"/>
                </a:cubicBezTo>
                <a:cubicBezTo>
                  <a:pt x="351309" y="189882"/>
                  <a:pt x="343558" y="197497"/>
                  <a:pt x="334107" y="202223"/>
                </a:cubicBezTo>
                <a:cubicBezTo>
                  <a:pt x="325818" y="206368"/>
                  <a:pt x="316249" y="207365"/>
                  <a:pt x="307731" y="211016"/>
                </a:cubicBezTo>
                <a:cubicBezTo>
                  <a:pt x="295684" y="216179"/>
                  <a:pt x="284284" y="222739"/>
                  <a:pt x="272561" y="228600"/>
                </a:cubicBezTo>
                <a:cubicBezTo>
                  <a:pt x="254976" y="246185"/>
                  <a:pt x="234728" y="261459"/>
                  <a:pt x="219807" y="281354"/>
                </a:cubicBezTo>
                <a:cubicBezTo>
                  <a:pt x="202223" y="304800"/>
                  <a:pt x="183311" y="327307"/>
                  <a:pt x="167054" y="351692"/>
                </a:cubicBezTo>
                <a:cubicBezTo>
                  <a:pt x="161192" y="360484"/>
                  <a:pt x="155684" y="369523"/>
                  <a:pt x="149469" y="378069"/>
                </a:cubicBezTo>
                <a:cubicBezTo>
                  <a:pt x="132231" y="401771"/>
                  <a:pt x="109822" y="422194"/>
                  <a:pt x="96715" y="448408"/>
                </a:cubicBezTo>
                <a:cubicBezTo>
                  <a:pt x="74405" y="493029"/>
                  <a:pt x="86401" y="472672"/>
                  <a:pt x="61546" y="509954"/>
                </a:cubicBezTo>
                <a:lnTo>
                  <a:pt x="35169" y="589085"/>
                </a:lnTo>
                <a:lnTo>
                  <a:pt x="26377" y="615462"/>
                </a:lnTo>
                <a:lnTo>
                  <a:pt x="17584" y="641839"/>
                </a:lnTo>
                <a:cubicBezTo>
                  <a:pt x="14653" y="662354"/>
                  <a:pt x="11943" y="682902"/>
                  <a:pt x="8792" y="703385"/>
                </a:cubicBezTo>
                <a:cubicBezTo>
                  <a:pt x="6081" y="721005"/>
                  <a:pt x="0" y="738312"/>
                  <a:pt x="0" y="756139"/>
                </a:cubicBezTo>
                <a:cubicBezTo>
                  <a:pt x="0" y="849969"/>
                  <a:pt x="3861" y="943792"/>
                  <a:pt x="8792" y="1037492"/>
                </a:cubicBezTo>
                <a:cubicBezTo>
                  <a:pt x="9729" y="1055295"/>
                  <a:pt x="14395" y="1072706"/>
                  <a:pt x="17584" y="1090246"/>
                </a:cubicBezTo>
                <a:cubicBezTo>
                  <a:pt x="19549" y="1101053"/>
                  <a:pt x="30190" y="1156100"/>
                  <a:pt x="35169" y="1169377"/>
                </a:cubicBezTo>
                <a:cubicBezTo>
                  <a:pt x="39771" y="1181649"/>
                  <a:pt x="47886" y="1192377"/>
                  <a:pt x="52754" y="1204546"/>
                </a:cubicBezTo>
                <a:cubicBezTo>
                  <a:pt x="59638" y="1221756"/>
                  <a:pt x="62048" y="1240721"/>
                  <a:pt x="70338" y="1257300"/>
                </a:cubicBezTo>
                <a:cubicBezTo>
                  <a:pt x="76200" y="1269023"/>
                  <a:pt x="82760" y="1280422"/>
                  <a:pt x="87923" y="1292469"/>
                </a:cubicBezTo>
                <a:cubicBezTo>
                  <a:pt x="124089" y="1376856"/>
                  <a:pt x="51436" y="1233827"/>
                  <a:pt x="123092" y="1362808"/>
                </a:cubicBezTo>
                <a:cubicBezTo>
                  <a:pt x="129457" y="1374265"/>
                  <a:pt x="132813" y="1387492"/>
                  <a:pt x="140677" y="1397977"/>
                </a:cubicBezTo>
                <a:cubicBezTo>
                  <a:pt x="150624" y="1411240"/>
                  <a:pt x="165057" y="1420558"/>
                  <a:pt x="175846" y="1433146"/>
                </a:cubicBezTo>
                <a:cubicBezTo>
                  <a:pt x="182723" y="1441169"/>
                  <a:pt x="186666" y="1451405"/>
                  <a:pt x="193431" y="1459523"/>
                </a:cubicBezTo>
                <a:cubicBezTo>
                  <a:pt x="201391" y="1469075"/>
                  <a:pt x="211847" y="1476348"/>
                  <a:pt x="219807" y="1485900"/>
                </a:cubicBezTo>
                <a:cubicBezTo>
                  <a:pt x="226572" y="1494018"/>
                  <a:pt x="230372" y="1504379"/>
                  <a:pt x="237392" y="1512277"/>
                </a:cubicBezTo>
                <a:cubicBezTo>
                  <a:pt x="253914" y="1530864"/>
                  <a:pt x="276351" y="1544339"/>
                  <a:pt x="290146" y="1565031"/>
                </a:cubicBezTo>
                <a:cubicBezTo>
                  <a:pt x="296008" y="1573823"/>
                  <a:pt x="299778" y="1584449"/>
                  <a:pt x="307731" y="1591408"/>
                </a:cubicBezTo>
                <a:cubicBezTo>
                  <a:pt x="323636" y="1605325"/>
                  <a:pt x="342900" y="1614854"/>
                  <a:pt x="360484" y="1626577"/>
                </a:cubicBezTo>
                <a:lnTo>
                  <a:pt x="386861" y="1644162"/>
                </a:lnTo>
                <a:cubicBezTo>
                  <a:pt x="395653" y="1650023"/>
                  <a:pt x="404784" y="1655406"/>
                  <a:pt x="413238" y="1661746"/>
                </a:cubicBezTo>
                <a:lnTo>
                  <a:pt x="483577" y="1714500"/>
                </a:lnTo>
                <a:cubicBezTo>
                  <a:pt x="495300" y="1723292"/>
                  <a:pt x="504844" y="1736243"/>
                  <a:pt x="518746" y="1740877"/>
                </a:cubicBezTo>
                <a:lnTo>
                  <a:pt x="545123" y="1749669"/>
                </a:lnTo>
                <a:lnTo>
                  <a:pt x="624254" y="1802423"/>
                </a:lnTo>
                <a:cubicBezTo>
                  <a:pt x="633046" y="1808285"/>
                  <a:pt x="641179" y="1815282"/>
                  <a:pt x="650631" y="1820008"/>
                </a:cubicBezTo>
                <a:cubicBezTo>
                  <a:pt x="662354" y="1825869"/>
                  <a:pt x="674420" y="1831089"/>
                  <a:pt x="685800" y="1837592"/>
                </a:cubicBezTo>
                <a:cubicBezTo>
                  <a:pt x="733525" y="1864863"/>
                  <a:pt x="690192" y="1847849"/>
                  <a:pt x="738554" y="1863969"/>
                </a:cubicBezTo>
                <a:cubicBezTo>
                  <a:pt x="747346" y="1872761"/>
                  <a:pt x="755379" y="1882386"/>
                  <a:pt x="764931" y="1890346"/>
                </a:cubicBezTo>
                <a:cubicBezTo>
                  <a:pt x="783352" y="1905697"/>
                  <a:pt x="795023" y="1911058"/>
                  <a:pt x="817684" y="1916723"/>
                </a:cubicBezTo>
                <a:cubicBezTo>
                  <a:pt x="820527" y="1917434"/>
                  <a:pt x="823546" y="1916723"/>
                  <a:pt x="826477" y="1916723"/>
                </a:cubicBezTo>
              </a:path>
            </a:pathLst>
          </a:cu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12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p:bldP spid="11" grpId="0"/>
      <p:bldP spid="30"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ABD0-276A-4ED0-86A2-8ED8C4EF80FD}"/>
              </a:ext>
            </a:extLst>
          </p:cNvPr>
          <p:cNvSpPr>
            <a:spLocks noGrp="1"/>
          </p:cNvSpPr>
          <p:nvPr>
            <p:ph type="title"/>
          </p:nvPr>
        </p:nvSpPr>
        <p:spPr>
          <a:xfrm>
            <a:off x="2135341" y="241880"/>
            <a:ext cx="7729728" cy="524474"/>
          </a:xfrm>
        </p:spPr>
        <p:txBody>
          <a:bodyPr>
            <a:normAutofit fontScale="90000"/>
          </a:bodyPr>
          <a:lstStyle/>
          <a:p>
            <a:r>
              <a:rPr lang="en-US" b="1" dirty="0"/>
              <a:t>Modeling – Neural network (NN)</a:t>
            </a:r>
          </a:p>
        </p:txBody>
      </p:sp>
      <p:sp>
        <p:nvSpPr>
          <p:cNvPr id="10" name="TextBox 9">
            <a:extLst>
              <a:ext uri="{FF2B5EF4-FFF2-40B4-BE49-F238E27FC236}">
                <a16:creationId xmlns:a16="http://schemas.microsoft.com/office/drawing/2014/main" id="{4BD7F6CF-A781-4849-84DD-A8A49FFA1BB0}"/>
              </a:ext>
            </a:extLst>
          </p:cNvPr>
          <p:cNvSpPr txBox="1"/>
          <p:nvPr/>
        </p:nvSpPr>
        <p:spPr>
          <a:xfrm>
            <a:off x="120445" y="1050347"/>
            <a:ext cx="2931514" cy="307777"/>
          </a:xfrm>
          <a:prstGeom prst="rect">
            <a:avLst/>
          </a:prstGeom>
          <a:noFill/>
        </p:spPr>
        <p:txBody>
          <a:bodyPr wrap="square" rtlCol="0">
            <a:spAutoFit/>
          </a:bodyPr>
          <a:lstStyle/>
          <a:p>
            <a:r>
              <a:rPr lang="en-US" sz="1400" dirty="0"/>
              <a:t>60-Days Short Term Forecast</a:t>
            </a:r>
          </a:p>
        </p:txBody>
      </p:sp>
      <p:sp>
        <p:nvSpPr>
          <p:cNvPr id="11" name="TextBox 10">
            <a:extLst>
              <a:ext uri="{FF2B5EF4-FFF2-40B4-BE49-F238E27FC236}">
                <a16:creationId xmlns:a16="http://schemas.microsoft.com/office/drawing/2014/main" id="{3D91982A-26E2-4BCD-AFE9-349ECBDDA76B}"/>
              </a:ext>
            </a:extLst>
          </p:cNvPr>
          <p:cNvSpPr txBox="1"/>
          <p:nvPr/>
        </p:nvSpPr>
        <p:spPr>
          <a:xfrm>
            <a:off x="120445" y="4088002"/>
            <a:ext cx="2931514" cy="307777"/>
          </a:xfrm>
          <a:prstGeom prst="rect">
            <a:avLst/>
          </a:prstGeom>
          <a:noFill/>
        </p:spPr>
        <p:txBody>
          <a:bodyPr wrap="square" rtlCol="0">
            <a:spAutoFit/>
          </a:bodyPr>
          <a:lstStyle/>
          <a:p>
            <a:r>
              <a:rPr lang="en-US" sz="1400" dirty="0"/>
              <a:t>3-Years Long Term Forecast</a:t>
            </a:r>
          </a:p>
        </p:txBody>
      </p:sp>
      <p:graphicFrame>
        <p:nvGraphicFramePr>
          <p:cNvPr id="18" name="Table 17">
            <a:extLst>
              <a:ext uri="{FF2B5EF4-FFF2-40B4-BE49-F238E27FC236}">
                <a16:creationId xmlns:a16="http://schemas.microsoft.com/office/drawing/2014/main" id="{91063322-F3D3-4181-BBDF-09C553BDCFE9}"/>
              </a:ext>
            </a:extLst>
          </p:cNvPr>
          <p:cNvGraphicFramePr>
            <a:graphicFrameLocks noGrp="1"/>
          </p:cNvGraphicFramePr>
          <p:nvPr>
            <p:extLst>
              <p:ext uri="{D42A27DB-BD31-4B8C-83A1-F6EECF244321}">
                <p14:modId xmlns:p14="http://schemas.microsoft.com/office/powerpoint/2010/main" val="3665047751"/>
              </p:ext>
            </p:extLst>
          </p:nvPr>
        </p:nvGraphicFramePr>
        <p:xfrm>
          <a:off x="7615864" y="1358124"/>
          <a:ext cx="4367057" cy="1828800"/>
        </p:xfrm>
        <a:graphic>
          <a:graphicData uri="http://schemas.openxmlformats.org/drawingml/2006/table">
            <a:tbl>
              <a:tblPr firstRow="1" bandRow="1">
                <a:tableStyleId>{21E4AEA4-8DFA-4A89-87EB-49C32662AFE0}</a:tableStyleId>
              </a:tblPr>
              <a:tblGrid>
                <a:gridCol w="2305395">
                  <a:extLst>
                    <a:ext uri="{9D8B030D-6E8A-4147-A177-3AD203B41FA5}">
                      <a16:colId xmlns:a16="http://schemas.microsoft.com/office/drawing/2014/main" val="3868656979"/>
                    </a:ext>
                  </a:extLst>
                </a:gridCol>
                <a:gridCol w="2061662">
                  <a:extLst>
                    <a:ext uri="{9D8B030D-6E8A-4147-A177-3AD203B41FA5}">
                      <a16:colId xmlns:a16="http://schemas.microsoft.com/office/drawing/2014/main" val="282791547"/>
                    </a:ext>
                  </a:extLst>
                </a:gridCol>
              </a:tblGrid>
              <a:tr h="228107">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Short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28107">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852.4636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28107">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888.2925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28107">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1339.791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r h="228107">
                <a:tc>
                  <a:txBody>
                    <a:bodyPr/>
                    <a:lstStyle/>
                    <a:p>
                      <a:r>
                        <a:rPr lang="en-US" sz="1400" b="0" dirty="0">
                          <a:ln>
                            <a:solidFill>
                              <a:schemeClr val="tx1"/>
                            </a:solidFill>
                          </a:ln>
                          <a:solidFill>
                            <a:schemeClr val="tx1"/>
                          </a:solidFill>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1144.896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450041"/>
                  </a:ext>
                </a:extLst>
              </a:tr>
              <a:tr h="228107">
                <a:tc>
                  <a:txBody>
                    <a:bodyPr/>
                    <a:lstStyle/>
                    <a:p>
                      <a:r>
                        <a:rPr lang="en-US" sz="1400" b="0" dirty="0">
                          <a:ln>
                            <a:solidFill>
                              <a:schemeClr val="tx1"/>
                            </a:solidFill>
                          </a:ln>
                          <a:solidFill>
                            <a:schemeClr val="tx1"/>
                          </a:solidFill>
                          <a:highlight>
                            <a:srgbClr val="FFFF00"/>
                          </a:highlight>
                        </a:rPr>
                        <a:t>Neural Network (MLP)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highlight>
                            <a:srgbClr val="FFFF00"/>
                          </a:highlight>
                        </a:rPr>
                        <a:t>875.0553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95295"/>
                  </a:ext>
                </a:extLst>
              </a:tr>
            </a:tbl>
          </a:graphicData>
        </a:graphic>
      </p:graphicFrame>
      <p:graphicFrame>
        <p:nvGraphicFramePr>
          <p:cNvPr id="23" name="Table 22">
            <a:extLst>
              <a:ext uri="{FF2B5EF4-FFF2-40B4-BE49-F238E27FC236}">
                <a16:creationId xmlns:a16="http://schemas.microsoft.com/office/drawing/2014/main" id="{8BD5F488-E799-4219-8C35-DC2F5EF84F9B}"/>
              </a:ext>
            </a:extLst>
          </p:cNvPr>
          <p:cNvGraphicFramePr>
            <a:graphicFrameLocks noGrp="1"/>
          </p:cNvGraphicFramePr>
          <p:nvPr>
            <p:extLst>
              <p:ext uri="{D42A27DB-BD31-4B8C-83A1-F6EECF244321}">
                <p14:modId xmlns:p14="http://schemas.microsoft.com/office/powerpoint/2010/main" val="1763171403"/>
              </p:ext>
            </p:extLst>
          </p:nvPr>
        </p:nvGraphicFramePr>
        <p:xfrm>
          <a:off x="7615864" y="4405365"/>
          <a:ext cx="4367057" cy="1828800"/>
        </p:xfrm>
        <a:graphic>
          <a:graphicData uri="http://schemas.openxmlformats.org/drawingml/2006/table">
            <a:tbl>
              <a:tblPr firstRow="1" bandRow="1">
                <a:tableStyleId>{21E4AEA4-8DFA-4A89-87EB-49C32662AFE0}</a:tableStyleId>
              </a:tblPr>
              <a:tblGrid>
                <a:gridCol w="2305395">
                  <a:extLst>
                    <a:ext uri="{9D8B030D-6E8A-4147-A177-3AD203B41FA5}">
                      <a16:colId xmlns:a16="http://schemas.microsoft.com/office/drawing/2014/main" val="3868656979"/>
                    </a:ext>
                  </a:extLst>
                </a:gridCol>
                <a:gridCol w="2061662">
                  <a:extLst>
                    <a:ext uri="{9D8B030D-6E8A-4147-A177-3AD203B41FA5}">
                      <a16:colId xmlns:a16="http://schemas.microsoft.com/office/drawing/2014/main" val="3591906293"/>
                    </a:ext>
                  </a:extLst>
                </a:gridCol>
              </a:tblGrid>
              <a:tr h="210690">
                <a:tc>
                  <a:txBody>
                    <a:bodyPr/>
                    <a:lstStyle/>
                    <a:p>
                      <a:pPr algn="l"/>
                      <a:r>
                        <a:rPr lang="en-US" sz="1400" b="1" dirty="0">
                          <a:ln>
                            <a:solidFill>
                              <a:schemeClr val="tx1"/>
                            </a:solidFill>
                          </a:ln>
                          <a:solidFill>
                            <a:schemeClr val="tx1"/>
                          </a:solidFill>
                        </a:rPr>
                        <a:t>Model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400" b="1" dirty="0">
                          <a:ln>
                            <a:solidFill>
                              <a:schemeClr val="tx1"/>
                            </a:solidFill>
                          </a:ln>
                          <a:solidFill>
                            <a:schemeClr val="tx1"/>
                          </a:solidFill>
                        </a:rPr>
                        <a:t>Long 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7605662"/>
                  </a:ext>
                </a:extLst>
              </a:tr>
              <a:tr h="210690">
                <a:tc>
                  <a:txBody>
                    <a:bodyPr/>
                    <a:lstStyle/>
                    <a:p>
                      <a:r>
                        <a:rPr lang="en-US" sz="1400" b="0" dirty="0">
                          <a:ln>
                            <a:solidFill>
                              <a:schemeClr val="tx1"/>
                            </a:solidFill>
                          </a:ln>
                          <a:solidFill>
                            <a:schemeClr val="tx1"/>
                          </a:solidFill>
                        </a:rPr>
                        <a:t>ARMA(5,5)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777.2503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459311"/>
                  </a:ext>
                </a:extLst>
              </a:tr>
              <a:tr h="210690">
                <a:tc>
                  <a:txBody>
                    <a:bodyPr/>
                    <a:lstStyle/>
                    <a:p>
                      <a:r>
                        <a:rPr lang="en-US" sz="1400" b="0" dirty="0">
                          <a:ln>
                            <a:solidFill>
                              <a:schemeClr val="tx1"/>
                            </a:solidFill>
                          </a:ln>
                          <a:solidFill>
                            <a:schemeClr val="tx1"/>
                          </a:solidFill>
                        </a:rPr>
                        <a:t>ARIMA(9,1,1)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n>
                            <a:solidFill>
                              <a:schemeClr val="tx1"/>
                            </a:solidFill>
                          </a:ln>
                          <a:solidFill>
                            <a:schemeClr val="tx1"/>
                          </a:solidFill>
                        </a:rPr>
                        <a:t>866.2923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959677"/>
                  </a:ext>
                </a:extLst>
              </a:tr>
              <a:tr h="210690">
                <a:tc>
                  <a:txBody>
                    <a:bodyPr/>
                    <a:lstStyle/>
                    <a:p>
                      <a:r>
                        <a:rPr lang="en-US" sz="1400" b="0" dirty="0">
                          <a:ln>
                            <a:solidFill>
                              <a:schemeClr val="tx1"/>
                            </a:solidFill>
                          </a:ln>
                          <a:solidFill>
                            <a:schemeClr val="tx1"/>
                          </a:solidFill>
                        </a:rPr>
                        <a:t>Sig-Plus Noise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731.63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474220"/>
                  </a:ext>
                </a:extLst>
              </a:tr>
              <a:tr h="21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VAR with Lag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rPr>
                        <a:t>691.8346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188020"/>
                  </a:ext>
                </a:extLst>
              </a:tr>
              <a:tr h="21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Neural Network (MLP)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n>
                            <a:solidFill>
                              <a:schemeClr val="tx1"/>
                            </a:solidFill>
                          </a:ln>
                          <a:solidFill>
                            <a:schemeClr val="tx1"/>
                          </a:solidFill>
                          <a:highlight>
                            <a:srgbClr val="FFFF00"/>
                          </a:highlight>
                        </a:rPr>
                        <a:t>950.2433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5812365"/>
                  </a:ext>
                </a:extLst>
              </a:tr>
            </a:tbl>
          </a:graphicData>
        </a:graphic>
      </p:graphicFrame>
      <p:pic>
        <p:nvPicPr>
          <p:cNvPr id="4" name="Picture 3">
            <a:extLst>
              <a:ext uri="{FF2B5EF4-FFF2-40B4-BE49-F238E27FC236}">
                <a16:creationId xmlns:a16="http://schemas.microsoft.com/office/drawing/2014/main" id="{F0D26FC8-16AE-4DAE-BB03-ABEF0D4D0A34}"/>
              </a:ext>
            </a:extLst>
          </p:cNvPr>
          <p:cNvPicPr>
            <a:picLocks noChangeAspect="1"/>
          </p:cNvPicPr>
          <p:nvPr/>
        </p:nvPicPr>
        <p:blipFill>
          <a:blip r:embed="rId2"/>
          <a:stretch>
            <a:fillRect/>
          </a:stretch>
        </p:blipFill>
        <p:spPr>
          <a:xfrm>
            <a:off x="4017824" y="1369556"/>
            <a:ext cx="3314700" cy="685800"/>
          </a:xfrm>
          <a:prstGeom prst="rect">
            <a:avLst/>
          </a:prstGeom>
        </p:spPr>
      </p:pic>
      <p:pic>
        <p:nvPicPr>
          <p:cNvPr id="6" name="Picture 5" descr="Diagram, schematic&#10;&#10;Description automatically generated">
            <a:extLst>
              <a:ext uri="{FF2B5EF4-FFF2-40B4-BE49-F238E27FC236}">
                <a16:creationId xmlns:a16="http://schemas.microsoft.com/office/drawing/2014/main" id="{875FF734-2903-492C-B196-8C6F86D40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824" y="2658558"/>
            <a:ext cx="3272049" cy="2568086"/>
          </a:xfrm>
          <a:prstGeom prst="rect">
            <a:avLst/>
          </a:prstGeom>
        </p:spPr>
      </p:pic>
      <p:pic>
        <p:nvPicPr>
          <p:cNvPr id="8" name="Picture 7">
            <a:extLst>
              <a:ext uri="{FF2B5EF4-FFF2-40B4-BE49-F238E27FC236}">
                <a16:creationId xmlns:a16="http://schemas.microsoft.com/office/drawing/2014/main" id="{EC3C5D6C-8F2E-4E9B-9AA3-3D9417DBE5C2}"/>
              </a:ext>
            </a:extLst>
          </p:cNvPr>
          <p:cNvPicPr>
            <a:picLocks noChangeAspect="1"/>
          </p:cNvPicPr>
          <p:nvPr/>
        </p:nvPicPr>
        <p:blipFill>
          <a:blip r:embed="rId4"/>
          <a:stretch>
            <a:fillRect/>
          </a:stretch>
        </p:blipFill>
        <p:spPr>
          <a:xfrm>
            <a:off x="4013273" y="5737454"/>
            <a:ext cx="3276600" cy="695325"/>
          </a:xfrm>
          <a:prstGeom prst="rect">
            <a:avLst/>
          </a:prstGeom>
        </p:spPr>
      </p:pic>
      <p:pic>
        <p:nvPicPr>
          <p:cNvPr id="13" name="Picture 12" descr="A picture containing line chart&#10;&#10;Description automatically generated">
            <a:extLst>
              <a:ext uri="{FF2B5EF4-FFF2-40B4-BE49-F238E27FC236}">
                <a16:creationId xmlns:a16="http://schemas.microsoft.com/office/drawing/2014/main" id="{886FC41B-CCEA-4749-8CF8-B74D55A2D2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2" y="1322796"/>
            <a:ext cx="3707822" cy="2173436"/>
          </a:xfrm>
          <a:prstGeom prst="rect">
            <a:avLst/>
          </a:prstGeom>
        </p:spPr>
      </p:pic>
      <p:pic>
        <p:nvPicPr>
          <p:cNvPr id="16" name="Picture 15" descr="Chart&#10;&#10;Description automatically generated">
            <a:extLst>
              <a:ext uri="{FF2B5EF4-FFF2-40B4-BE49-F238E27FC236}">
                <a16:creationId xmlns:a16="http://schemas.microsoft.com/office/drawing/2014/main" id="{77F3750B-079B-405F-BE98-2333CBDEB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445" y="4410799"/>
            <a:ext cx="3707822" cy="2173436"/>
          </a:xfrm>
          <a:prstGeom prst="rect">
            <a:avLst/>
          </a:prstGeom>
        </p:spPr>
      </p:pic>
    </p:spTree>
    <p:extLst>
      <p:ext uri="{BB962C8B-B14F-4D97-AF65-F5344CB8AC3E}">
        <p14:creationId xmlns:p14="http://schemas.microsoft.com/office/powerpoint/2010/main" val="80787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14970</TotalTime>
  <Words>1067</Words>
  <Application>Microsoft Office PowerPoint</Application>
  <PresentationFormat>Widescreen</PresentationFormat>
  <Paragraphs>240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 Math</vt:lpstr>
      <vt:lpstr>Gill Sans MT</vt:lpstr>
      <vt:lpstr>Parcel</vt:lpstr>
      <vt:lpstr>Dallas crime time series analysis</vt:lpstr>
      <vt:lpstr>introduction</vt:lpstr>
      <vt:lpstr>Data summary</vt:lpstr>
      <vt:lpstr>Modeling - ARMA(5,5)</vt:lpstr>
      <vt:lpstr>Modeling – ARIMA(9,1,1)</vt:lpstr>
      <vt:lpstr>Modeling – Signal-plus noise</vt:lpstr>
      <vt:lpstr>Modeling – Signal-plus noise</vt:lpstr>
      <vt:lpstr>Modeling – VAR</vt:lpstr>
      <vt:lpstr>Modeling – Neural network (NN)</vt:lpstr>
      <vt:lpstr>Modeling – ensemble model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DS6373 Time Series – Unit 2</dc:title>
  <dc:creator>Wei, David</dc:creator>
  <cp:lastModifiedBy>Wei, David</cp:lastModifiedBy>
  <cp:revision>923</cp:revision>
  <dcterms:created xsi:type="dcterms:W3CDTF">2021-01-12T13:52:25Z</dcterms:created>
  <dcterms:modified xsi:type="dcterms:W3CDTF">2021-04-10T20:39:02Z</dcterms:modified>
</cp:coreProperties>
</file>